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8" r:id="rId6"/>
    <p:sldId id="265" r:id="rId7"/>
    <p:sldId id="262" r:id="rId8"/>
    <p:sldId id="263" r:id="rId9"/>
    <p:sldId id="275" r:id="rId10"/>
    <p:sldId id="276" r:id="rId11"/>
    <p:sldId id="277" r:id="rId12"/>
    <p:sldId id="278" r:id="rId13"/>
    <p:sldId id="274" r:id="rId14"/>
  </p:sldIdLst>
  <p:sldSz cx="12192000" cy="6858000"/>
  <p:notesSz cx="6858000" cy="9144000"/>
  <p:embeddedFontLst>
    <p:embeddedFont>
      <p:font typeface="Source Sans Pro" panose="020B050303040302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XgMZZliym4u+BWrn4+IV2OPoz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CBEEC-9534-4A67-93EF-B7DA2E0976AA}">
  <a:tblStyle styleId="{CC7CBEEC-9534-4A67-93EF-B7DA2E0976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B4A5019C-C979-162C-CFDB-D798A211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DCDF11B8-D997-BE3F-9E60-C9CA3E8DEC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9F410897-0603-C190-D841-11756BEFD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57617D32-F028-5183-C7E5-0F4CC7B74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AEFFD81A-55F5-B940-6376-B5B6FD5854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8E20BF45-5962-78AE-F200-834D828F8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90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882BB48D-E770-6F32-9FE4-F247440A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F447ECB3-6E84-8E14-8573-E8F4A6487B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20DE4661-AD6D-3553-6E32-122E53966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48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7CD60098-84FB-FC95-ED43-DFC6E0B9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81F73F02-71C8-B69E-7B4B-E66B7B96A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D01D997A-CEA1-B29A-10C3-47BD603F5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15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markethax.com/generador-de-buyer-persona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s://es.semrush.com/person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hubspot.es/make-my-persona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businessschool.coop/wp-content/uploads/2024/02/Manual-de-la-Etapa-2-Sistemas-de-marketing-y-ventas-Donde-queremos-estar-objetivos-RESUELTO.xlsx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businessschool.coop/wp-content/uploads/2024/02/Manual-de-la-Etapa-1-Sistemas-de-marketing-y-ventas-Donde-estamos-analisis-situacional.xlsx" TargetMode="External"/><Relationship Id="rId14" Type="http://schemas.openxmlformats.org/officeDocument/2006/relationships/hyperlink" Target="https://interactive.rockcontent.com/en/buyer-persona-generato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trends.google.com/trends/?hl=e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s://www.semrush.com/lp/keyword-research-b/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ads.google.com/home/tools/keyword-planner/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answerthepublic.com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neilpatel.com/es/ubersuggest/" TargetMode="External"/><Relationship Id="rId14" Type="http://schemas.openxmlformats.org/officeDocument/2006/relationships/hyperlink" Target="https://www.similarweb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6598"/>
            </a:gs>
            <a:gs pos="100000">
              <a:srgbClr val="104A6E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50000"/>
          </a:blip>
          <a:srcRect l="24206" t="53228" r="71859" b="40495"/>
          <a:stretch/>
        </p:blipFill>
        <p:spPr>
          <a:xfrm>
            <a:off x="10744199" y="-1"/>
            <a:ext cx="1447801" cy="129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 amt="20000"/>
          </a:blip>
          <a:srcRect l="29563" t="-33277" r="26858" b="24028"/>
          <a:stretch/>
        </p:blipFill>
        <p:spPr>
          <a:xfrm>
            <a:off x="-1" y="-1"/>
            <a:ext cx="48638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44397" y="1921259"/>
            <a:ext cx="9635210" cy="24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lvl="0"/>
            <a:r>
              <a:rPr lang="es-E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¿Cómo llegamos a nuestra meta?</a:t>
            </a:r>
            <a:br>
              <a:rPr lang="es-E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E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Estrategias para Cooperativas</a:t>
            </a:r>
            <a:endParaRPr sz="4800" b="1" i="0" u="none" strike="noStrike" cap="none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444397" y="4321558"/>
            <a:ext cx="7213318" cy="113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Parte III del curso: Construcción de sistemas de marketing que generan resultados de ventas</a:t>
            </a:r>
            <a:endParaRPr lang="es-PE" sz="1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l="5837" t="23865" r="6111" b="20318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l="10474" t="14728" r="9436" b="17815"/>
          <a:stretch/>
        </p:blipFill>
        <p:spPr>
          <a:xfrm>
            <a:off x="397570" y="6081651"/>
            <a:ext cx="1436021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l="6215" t="43574" r="8292" b="20961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DEAF6"/>
            </a:gs>
          </a:gsLst>
          <a:lin ang="5400000" scaled="0"/>
        </a:gra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3C7130CF-18B8-0BE9-B45E-7FFF4716D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>
            <a:extLst>
              <a:ext uri="{FF2B5EF4-FFF2-40B4-BE49-F238E27FC236}">
                <a16:creationId xmlns:a16="http://schemas.microsoft.com/office/drawing/2014/main" id="{70E918CC-02D8-0B8C-025B-83E75ED5420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>
            <a:extLst>
              <a:ext uri="{FF2B5EF4-FFF2-40B4-BE49-F238E27FC236}">
                <a16:creationId xmlns:a16="http://schemas.microsoft.com/office/drawing/2014/main" id="{292F1773-16C7-543D-8B26-DB87AC0E96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FEEC1ACD-629B-3766-D635-CA567F57BBA5}"/>
              </a:ext>
            </a:extLst>
          </p:cNvPr>
          <p:cNvSpPr txBox="1"/>
          <p:nvPr/>
        </p:nvSpPr>
        <p:spPr>
          <a:xfrm>
            <a:off x="9902978" y="450959"/>
            <a:ext cx="19080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rgbClr val="166598"/>
                </a:solidFill>
                <a:latin typeface="Arial"/>
                <a:ea typeface="Arial"/>
                <a:cs typeface="Arial"/>
                <a:sym typeface="Arial"/>
              </a:rPr>
              <a:t>cbs.coop</a:t>
            </a:r>
            <a:endParaRPr dirty="0"/>
          </a:p>
        </p:txBody>
      </p:sp>
      <p:pic>
        <p:nvPicPr>
          <p:cNvPr id="199" name="Google Shape;199;p8">
            <a:extLst>
              <a:ext uri="{FF2B5EF4-FFF2-40B4-BE49-F238E27FC236}">
                <a16:creationId xmlns:a16="http://schemas.microsoft.com/office/drawing/2014/main" id="{E73A7002-8368-21B3-F899-D760D586C0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>
            <a:extLst>
              <a:ext uri="{FF2B5EF4-FFF2-40B4-BE49-F238E27FC236}">
                <a16:creationId xmlns:a16="http://schemas.microsoft.com/office/drawing/2014/main" id="{6EC664A3-0869-EAD1-EAB3-F6B7ADE9FB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>
            <a:extLst>
              <a:ext uri="{FF2B5EF4-FFF2-40B4-BE49-F238E27FC236}">
                <a16:creationId xmlns:a16="http://schemas.microsoft.com/office/drawing/2014/main" id="{DAC85823-9E25-0158-38A9-1B23D8755B9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>
            <a:extLst>
              <a:ext uri="{FF2B5EF4-FFF2-40B4-BE49-F238E27FC236}">
                <a16:creationId xmlns:a16="http://schemas.microsoft.com/office/drawing/2014/main" id="{D330E2FA-36E3-D297-9A2E-5F9E94E0923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>
            <a:extLst>
              <a:ext uri="{FF2B5EF4-FFF2-40B4-BE49-F238E27FC236}">
                <a16:creationId xmlns:a16="http://schemas.microsoft.com/office/drawing/2014/main" id="{403E63F1-5BD1-DAE8-202A-058B82B10CA4}"/>
              </a:ext>
            </a:extLst>
          </p:cNvPr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dirty="0"/>
          </a:p>
        </p:txBody>
      </p:sp>
      <p:pic>
        <p:nvPicPr>
          <p:cNvPr id="2050" name="Picture 2" descr="A buyer persona spreadsheet listing out the information you need to create a buyer persona.">
            <a:extLst>
              <a:ext uri="{FF2B5EF4-FFF2-40B4-BE49-F238E27FC236}">
                <a16:creationId xmlns:a16="http://schemas.microsoft.com/office/drawing/2014/main" id="{6A6D86A1-4966-6FCC-4D92-D3090BFB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21" y="179004"/>
            <a:ext cx="6426772" cy="57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2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7B383361-32C3-214E-0152-2FDA8FB72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>
            <a:extLst>
              <a:ext uri="{FF2B5EF4-FFF2-40B4-BE49-F238E27FC236}">
                <a16:creationId xmlns:a16="http://schemas.microsoft.com/office/drawing/2014/main" id="{E7115260-8432-3CCD-B3D5-7A469AEAEEDD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>
            <a:extLst>
              <a:ext uri="{FF2B5EF4-FFF2-40B4-BE49-F238E27FC236}">
                <a16:creationId xmlns:a16="http://schemas.microsoft.com/office/drawing/2014/main" id="{B50FDBAE-65AF-C513-678A-B4BD6158E4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7AED235A-0210-0D51-2247-9CE91EF0A305}"/>
              </a:ext>
            </a:extLst>
          </p:cNvPr>
          <p:cNvSpPr txBox="1"/>
          <p:nvPr/>
        </p:nvSpPr>
        <p:spPr>
          <a:xfrm>
            <a:off x="9902978" y="450959"/>
            <a:ext cx="19080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cbs.coop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9" name="Google Shape;199;p8">
            <a:extLst>
              <a:ext uri="{FF2B5EF4-FFF2-40B4-BE49-F238E27FC236}">
                <a16:creationId xmlns:a16="http://schemas.microsoft.com/office/drawing/2014/main" id="{F9FAB800-443A-F617-76BE-E5849718B8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>
            <a:extLst>
              <a:ext uri="{FF2B5EF4-FFF2-40B4-BE49-F238E27FC236}">
                <a16:creationId xmlns:a16="http://schemas.microsoft.com/office/drawing/2014/main" id="{266AA8D4-F67E-0BC0-0A70-820B6335CB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>
            <a:extLst>
              <a:ext uri="{FF2B5EF4-FFF2-40B4-BE49-F238E27FC236}">
                <a16:creationId xmlns:a16="http://schemas.microsoft.com/office/drawing/2014/main" id="{9DEF1BE8-474A-6A10-D5F8-C712946F6FE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>
            <a:extLst>
              <a:ext uri="{FF2B5EF4-FFF2-40B4-BE49-F238E27FC236}">
                <a16:creationId xmlns:a16="http://schemas.microsoft.com/office/drawing/2014/main" id="{A1E9302D-DBBF-28B9-3762-2C1955EFB50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>
            <a:extLst>
              <a:ext uri="{FF2B5EF4-FFF2-40B4-BE49-F238E27FC236}">
                <a16:creationId xmlns:a16="http://schemas.microsoft.com/office/drawing/2014/main" id="{46805041-32D0-E912-E3FB-3C54BC467C81}"/>
              </a:ext>
            </a:extLst>
          </p:cNvPr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cbs.coop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B47424-C348-73E9-3F9E-2CA56F209449}"/>
              </a:ext>
            </a:extLst>
          </p:cNvPr>
          <p:cNvSpPr txBox="1"/>
          <p:nvPr/>
        </p:nvSpPr>
        <p:spPr>
          <a:xfrm>
            <a:off x="1825349" y="955040"/>
            <a:ext cx="7728398" cy="4305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Enlaces de la presentación</a:t>
            </a:r>
          </a:p>
          <a:p>
            <a:pPr>
              <a:lnSpc>
                <a:spcPct val="150000"/>
              </a:lnSpc>
            </a:pPr>
            <a:endParaRPr lang="es-ES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Manuales de las etapas anteriores del curso.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Manual de la Etapa 1 - Sistemas de marketing y ventas - Dónde estamos (análisis situacional)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Manual de la Etapa 2 - Sistemas de marketing y ventas - Dónde queremos estar (objetivos) RESUELTO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Generadores de </a:t>
            </a:r>
            <a:r>
              <a:rPr lang="es-ES" sz="18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buyer</a:t>
            </a:r>
            <a:r>
              <a:rPr lang="es-E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personas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https://www.hubspot.es/make-my-persona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2"/>
              </a:rPr>
              <a:t>https://es.semrush.com/persona/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https://markethax.com/generador-de-buyer-persona/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4"/>
              </a:rPr>
              <a:t>https://interactive.rockcontent.com/en/buyer-persona-generator</a:t>
            </a: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(en inglés)</a:t>
            </a:r>
          </a:p>
        </p:txBody>
      </p:sp>
    </p:spTree>
    <p:extLst>
      <p:ext uri="{BB962C8B-B14F-4D97-AF65-F5344CB8AC3E}">
        <p14:creationId xmlns:p14="http://schemas.microsoft.com/office/powerpoint/2010/main" val="336285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FD4C1AA5-267E-8928-0FDB-F9BF53AD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>
            <a:extLst>
              <a:ext uri="{FF2B5EF4-FFF2-40B4-BE49-F238E27FC236}">
                <a16:creationId xmlns:a16="http://schemas.microsoft.com/office/drawing/2014/main" id="{8C998AE4-39EC-18E7-54C3-B397BA58D82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>
            <a:extLst>
              <a:ext uri="{FF2B5EF4-FFF2-40B4-BE49-F238E27FC236}">
                <a16:creationId xmlns:a16="http://schemas.microsoft.com/office/drawing/2014/main" id="{CBE8B0BB-A4DD-EC58-6FF8-9338DDC02F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5822D3FF-EE26-244C-D932-6C91A7936B40}"/>
              </a:ext>
            </a:extLst>
          </p:cNvPr>
          <p:cNvSpPr txBox="1"/>
          <p:nvPr/>
        </p:nvSpPr>
        <p:spPr>
          <a:xfrm>
            <a:off x="9902978" y="450959"/>
            <a:ext cx="19080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cbs.coop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9" name="Google Shape;199;p8">
            <a:extLst>
              <a:ext uri="{FF2B5EF4-FFF2-40B4-BE49-F238E27FC236}">
                <a16:creationId xmlns:a16="http://schemas.microsoft.com/office/drawing/2014/main" id="{22B97B32-2866-9057-079B-F150D4AB29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>
            <a:extLst>
              <a:ext uri="{FF2B5EF4-FFF2-40B4-BE49-F238E27FC236}">
                <a16:creationId xmlns:a16="http://schemas.microsoft.com/office/drawing/2014/main" id="{22AADF0D-6D39-B6F7-E481-3C6EA1F303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>
            <a:extLst>
              <a:ext uri="{FF2B5EF4-FFF2-40B4-BE49-F238E27FC236}">
                <a16:creationId xmlns:a16="http://schemas.microsoft.com/office/drawing/2014/main" id="{1139F085-66CC-3F42-A187-E0F8BD6CF8E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>
            <a:extLst>
              <a:ext uri="{FF2B5EF4-FFF2-40B4-BE49-F238E27FC236}">
                <a16:creationId xmlns:a16="http://schemas.microsoft.com/office/drawing/2014/main" id="{2EEE7C9C-EBB1-FF2D-02E9-F69576A1BBD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>
            <a:extLst>
              <a:ext uri="{FF2B5EF4-FFF2-40B4-BE49-F238E27FC236}">
                <a16:creationId xmlns:a16="http://schemas.microsoft.com/office/drawing/2014/main" id="{CA5DE5EB-5C28-0BDC-6DB6-549508F28D9E}"/>
              </a:ext>
            </a:extLst>
          </p:cNvPr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cbs.coop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E63386-904D-44CE-1CB8-75637DEB231B}"/>
              </a:ext>
            </a:extLst>
          </p:cNvPr>
          <p:cNvSpPr txBox="1"/>
          <p:nvPr/>
        </p:nvSpPr>
        <p:spPr>
          <a:xfrm>
            <a:off x="1829055" y="951079"/>
            <a:ext cx="6094476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Enlaces adicionales</a:t>
            </a:r>
          </a:p>
          <a:p>
            <a:pPr>
              <a:lnSpc>
                <a:spcPct val="150000"/>
              </a:lnSpc>
            </a:pPr>
            <a:endParaRPr lang="es-ES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Investigación de palabras clave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https://neilpatel.com/es/ubersuggest/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https://answerthepublic.com/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https://ads.google.com/home/tools/keyword-planner/</a:t>
            </a: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(requiere Gmail)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2"/>
              </a:rPr>
              <a:t>https://www.semrush.com/lp/keyword-research-b/en/</a:t>
            </a: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(requiere registro)</a:t>
            </a:r>
          </a:p>
          <a:p>
            <a:pPr>
              <a:lnSpc>
                <a:spcPct val="150000"/>
              </a:lnSpc>
            </a:pP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Investigación de tendencias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https://trends.google.com/trends/?hl=es</a:t>
            </a: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  <a:hlinkClick r:id="rId14"/>
              </a:rPr>
              <a:t>https://www.similarweb.com/</a:t>
            </a: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(búsqueda por página)</a:t>
            </a:r>
          </a:p>
        </p:txBody>
      </p:sp>
    </p:spTree>
    <p:extLst>
      <p:ext uri="{BB962C8B-B14F-4D97-AF65-F5344CB8AC3E}">
        <p14:creationId xmlns:p14="http://schemas.microsoft.com/office/powerpoint/2010/main" val="126654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6598"/>
            </a:gs>
            <a:gs pos="100000">
              <a:srgbClr val="104A6E"/>
            </a:gs>
          </a:gsLst>
          <a:lin ang="5400000" scaled="0"/>
        </a:gra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9"/>
          <p:cNvPicPr preferRelativeResize="0"/>
          <p:nvPr/>
        </p:nvPicPr>
        <p:blipFill rotWithShape="1">
          <a:blip r:embed="rId3">
            <a:alphaModFix amt="50000"/>
          </a:blip>
          <a:srcRect l="24206" t="53228" r="71859" b="40495"/>
          <a:stretch/>
        </p:blipFill>
        <p:spPr>
          <a:xfrm>
            <a:off x="10744199" y="-1"/>
            <a:ext cx="1447801" cy="129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 amt="20000"/>
          </a:blip>
          <a:srcRect l="29563" t="-33277" r="26858" b="24028"/>
          <a:stretch/>
        </p:blipFill>
        <p:spPr>
          <a:xfrm>
            <a:off x="-1" y="-1"/>
            <a:ext cx="48638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9"/>
          <p:cNvSpPr txBox="1"/>
          <p:nvPr/>
        </p:nvSpPr>
        <p:spPr>
          <a:xfrm>
            <a:off x="1084895" y="1784719"/>
            <a:ext cx="72103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¡Muchas Gracias!</a:t>
            </a:r>
            <a:endParaRPr sz="5400" b="1" i="0" u="none" strike="noStrike" cap="none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444" name="Google Shape;444;p19"/>
          <p:cNvSpPr txBox="1"/>
          <p:nvPr/>
        </p:nvSpPr>
        <p:spPr>
          <a:xfrm>
            <a:off x="1084895" y="3082883"/>
            <a:ext cx="3493017" cy="54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Visita nuestras redes sociales</a:t>
            </a:r>
            <a:endParaRPr sz="24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pic>
        <p:nvPicPr>
          <p:cNvPr id="445" name="Google Shape;445;p19"/>
          <p:cNvPicPr preferRelativeResize="0"/>
          <p:nvPr/>
        </p:nvPicPr>
        <p:blipFill rotWithShape="1">
          <a:blip r:embed="rId4">
            <a:alphaModFix/>
          </a:blip>
          <a:srcRect l="5837" t="23865" r="6111" b="20318"/>
          <a:stretch/>
        </p:blipFill>
        <p:spPr>
          <a:xfrm>
            <a:off x="371750" y="206525"/>
            <a:ext cx="1112223" cy="47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9"/>
          <p:cNvSpPr txBox="1"/>
          <p:nvPr/>
        </p:nvSpPr>
        <p:spPr>
          <a:xfrm>
            <a:off x="5722324" y="3594769"/>
            <a:ext cx="48638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venir"/>
              </a:rPr>
              <a:t>cbs.coop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venir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venir"/>
              </a:rPr>
              <a:t>businessschool.coop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5418108" y="3082883"/>
            <a:ext cx="3493017" cy="54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Y nuestra plataforma</a:t>
            </a:r>
            <a:endParaRPr sz="24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pic>
        <p:nvPicPr>
          <p:cNvPr id="448" name="Google Shape;44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4947" y="3636023"/>
            <a:ext cx="504653" cy="47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4947" y="4318865"/>
            <a:ext cx="504653" cy="47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4947" y="4928006"/>
            <a:ext cx="504653" cy="47429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9"/>
          <p:cNvSpPr txBox="1"/>
          <p:nvPr/>
        </p:nvSpPr>
        <p:spPr>
          <a:xfrm>
            <a:off x="2042163" y="3594769"/>
            <a:ext cx="3493017" cy="54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Coop</a:t>
            </a:r>
            <a:r>
              <a:rPr lang="es-PE" sz="18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 Business </a:t>
            </a:r>
            <a:r>
              <a:rPr lang="es-PE" sz="1800" b="1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School</a:t>
            </a:r>
            <a:endParaRPr sz="2400" b="1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2042163" y="4200981"/>
            <a:ext cx="3493017" cy="54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@</a:t>
            </a:r>
            <a:r>
              <a:rPr lang="es-PE" sz="18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ncbaclusa.cbs</a:t>
            </a:r>
            <a:endParaRPr sz="2400" b="1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2027722" y="4806463"/>
            <a:ext cx="3493017" cy="54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Coop Business School</a:t>
            </a:r>
            <a:endParaRPr sz="2400" b="1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pic>
        <p:nvPicPr>
          <p:cNvPr id="454" name="Google Shape;454;p19"/>
          <p:cNvPicPr preferRelativeResize="0"/>
          <p:nvPr/>
        </p:nvPicPr>
        <p:blipFill rotWithShape="1">
          <a:blip r:embed="rId4">
            <a:alphaModFix/>
          </a:blip>
          <a:srcRect l="5837" t="23866" r="6110" b="20317"/>
          <a:stretch/>
        </p:blipFill>
        <p:spPr>
          <a:xfrm>
            <a:off x="4868101" y="6172201"/>
            <a:ext cx="854225" cy="4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9"/>
          <p:cNvPicPr preferRelativeResize="0"/>
          <p:nvPr/>
        </p:nvPicPr>
        <p:blipFill rotWithShape="1">
          <a:blip r:embed="rId8">
            <a:alphaModFix/>
          </a:blip>
          <a:srcRect l="10475" t="14726" r="9434" b="17815"/>
          <a:stretch/>
        </p:blipFill>
        <p:spPr>
          <a:xfrm>
            <a:off x="785625" y="6154652"/>
            <a:ext cx="1209475" cy="43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43724" y="6139591"/>
            <a:ext cx="1680151" cy="46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9"/>
          <p:cNvPicPr preferRelativeResize="0"/>
          <p:nvPr/>
        </p:nvPicPr>
        <p:blipFill rotWithShape="1">
          <a:blip r:embed="rId10">
            <a:alphaModFix/>
          </a:blip>
          <a:srcRect l="6215" t="43574" r="8292" b="20962"/>
          <a:stretch/>
        </p:blipFill>
        <p:spPr>
          <a:xfrm>
            <a:off x="6221573" y="6242925"/>
            <a:ext cx="1209476" cy="33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DEAF6"/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13329" y="1179578"/>
            <a:ext cx="4394682" cy="125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Retomemos donde nos quedamos</a:t>
            </a:r>
            <a:endParaRPr sz="4000" b="1" dirty="0">
              <a:solidFill>
                <a:srgbClr val="16659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013328" y="2737583"/>
            <a:ext cx="5082671" cy="247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Auditoría de activos digitales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Objetivos e indicadores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Estrategia (estamos aquí)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s-E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ácticas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y acciones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Automatización y productividad</a:t>
            </a:r>
          </a:p>
        </p:txBody>
      </p:sp>
      <p:cxnSp>
        <p:nvCxnSpPr>
          <p:cNvPr id="119" name="Google Shape;119;p3"/>
          <p:cNvCxnSpPr/>
          <p:nvPr/>
        </p:nvCxnSpPr>
        <p:spPr>
          <a:xfrm>
            <a:off x="1013329" y="2737583"/>
            <a:ext cx="267181" cy="0"/>
          </a:xfrm>
          <a:prstGeom prst="straightConnector1">
            <a:avLst/>
          </a:prstGeom>
          <a:noFill/>
          <a:ln w="38100" cap="flat" cmpd="sng">
            <a:solidFill>
              <a:srgbClr val="3CAA4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013328" y="6172200"/>
            <a:ext cx="5082671" cy="50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Aquí colocar las fuente si fuese necesario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9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6598"/>
            </a:gs>
            <a:gs pos="100000">
              <a:srgbClr val="104A6E"/>
            </a:gs>
          </a:gsLst>
          <a:lin ang="54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1013328" y="1346620"/>
            <a:ext cx="6109848" cy="6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lvl="1"/>
            <a:r>
              <a:rPr lang="es-PE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Análisis de activos digitales</a:t>
            </a:r>
            <a:endParaRPr sz="40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013328" y="2534126"/>
            <a:ext cx="6481861" cy="334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Objetivo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Conocer nuestros recursos disponibles, presencia en línea, comportamientos de compra de los clientes potenciales y oportunidades de mercado basado en tendencias de búsqueda.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Herramientas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Plantilla de Excel para auditoria de activos digitales.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Ubersuggest</a:t>
            </a:r>
            <a:endParaRPr lang="es-ES" sz="18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SEMRush</a:t>
            </a:r>
            <a:endParaRPr lang="es-ES" sz="18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Google </a:t>
            </a:r>
            <a:r>
              <a:rPr lang="es-ES" sz="1800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Planner</a:t>
            </a:r>
            <a:r>
              <a:rPr lang="es-ES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y Google </a:t>
            </a:r>
            <a:r>
              <a:rPr lang="es-ES" sz="1800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Keywords</a:t>
            </a:r>
            <a:endParaRPr lang="es-ES" sz="18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Entre otras</a:t>
            </a:r>
          </a:p>
        </p:txBody>
      </p:sp>
      <p:cxnSp>
        <p:nvCxnSpPr>
          <p:cNvPr id="136" name="Google Shape;136;p4"/>
          <p:cNvCxnSpPr/>
          <p:nvPr/>
        </p:nvCxnSpPr>
        <p:spPr>
          <a:xfrm>
            <a:off x="1013329" y="2615207"/>
            <a:ext cx="267181" cy="0"/>
          </a:xfrm>
          <a:prstGeom prst="straightConnector1">
            <a:avLst/>
          </a:prstGeom>
          <a:noFill/>
          <a:ln w="38100" cap="flat" cmpd="sng">
            <a:solidFill>
              <a:srgbClr val="3CAA4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 l="6425" t="22410" r="7441" b="21479"/>
          <a:stretch/>
        </p:blipFill>
        <p:spPr>
          <a:xfrm>
            <a:off x="371477" y="297698"/>
            <a:ext cx="1427162" cy="62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6598"/>
            </a:gs>
            <a:gs pos="100000">
              <a:srgbClr val="104A6E"/>
            </a:gs>
          </a:gsLst>
          <a:lin ang="540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 amt="20000"/>
          </a:blip>
          <a:srcRect l="19520" t="9161" r="66382" b="33317"/>
          <a:stretch/>
        </p:blipFill>
        <p:spPr>
          <a:xfrm>
            <a:off x="11036299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5262814" y="1419866"/>
            <a:ext cx="5600258" cy="6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Objetivos e indicadores</a:t>
            </a:r>
            <a:endParaRPr sz="40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262814" y="2626749"/>
            <a:ext cx="5082671" cy="25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lvl="0"/>
            <a:r>
              <a:rPr lang="es-ES" sz="16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Objetivo</a:t>
            </a:r>
          </a:p>
          <a:p>
            <a:pPr lvl="0"/>
            <a:r>
              <a:rPr lang="es-ES" sz="16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Plantear las expectativas del esfuerzo que se realizará como organización. Deberá ser claro para que cada persona, equipo y supervisor priorice adecuadamente sus actividades.</a:t>
            </a:r>
          </a:p>
          <a:p>
            <a:pPr lvl="0"/>
            <a:endParaRPr lang="es-ES" sz="16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r>
              <a:rPr lang="es-ES" sz="1600" b="1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Herramientas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OKR – Objetivos y Resultados Clave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Objetivos S.M.A.R.T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HubSpot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Databox</a:t>
            </a:r>
            <a:endParaRPr lang="es-ES" sz="1600" dirty="0">
              <a:solidFill>
                <a:srgbClr val="F2F2F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Entre otras</a:t>
            </a:r>
          </a:p>
        </p:txBody>
      </p:sp>
      <p:cxnSp>
        <p:nvCxnSpPr>
          <p:cNvPr id="168" name="Google Shape;168;p6"/>
          <p:cNvCxnSpPr/>
          <p:nvPr/>
        </p:nvCxnSpPr>
        <p:spPr>
          <a:xfrm>
            <a:off x="5262814" y="2380967"/>
            <a:ext cx="267181" cy="0"/>
          </a:xfrm>
          <a:prstGeom prst="straightConnector1">
            <a:avLst/>
          </a:prstGeom>
          <a:noFill/>
          <a:ln w="38100" cap="flat" cmpd="sng">
            <a:solidFill>
              <a:srgbClr val="3CAA4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 l="6425" t="22410" r="7441" b="21479"/>
          <a:stretch/>
        </p:blipFill>
        <p:spPr>
          <a:xfrm>
            <a:off x="371477" y="297698"/>
            <a:ext cx="1427162" cy="62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 l="1014" t="7690" r="1606" b="10135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/>
          <p:nvPr/>
        </p:nvSpPr>
        <p:spPr>
          <a:xfrm>
            <a:off x="-165100" y="-114300"/>
            <a:ext cx="4843717" cy="6972300"/>
          </a:xfrm>
          <a:prstGeom prst="rect">
            <a:avLst/>
          </a:prstGeom>
          <a:gradFill>
            <a:gsLst>
              <a:gs pos="0">
                <a:srgbClr val="0C0C0C">
                  <a:alpha val="0"/>
                </a:srgbClr>
              </a:gs>
              <a:gs pos="43000">
                <a:srgbClr val="0C0C0C">
                  <a:alpha val="57647"/>
                </a:srgbClr>
              </a:gs>
              <a:gs pos="100000">
                <a:srgbClr val="0C0C0C">
                  <a:alpha val="57647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4">
            <a:alphaModFix amt="20000"/>
          </a:blip>
          <a:srcRect l="19520" t="9161" r="66382" b="33317"/>
          <a:stretch/>
        </p:blipFill>
        <p:spPr>
          <a:xfrm>
            <a:off x="11036299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/>
          <p:cNvPicPr preferRelativeResize="0"/>
          <p:nvPr/>
        </p:nvPicPr>
        <p:blipFill rotWithShape="1">
          <a:blip r:embed="rId5">
            <a:alphaModFix/>
          </a:blip>
          <a:srcRect l="6425" t="22410" r="7441" b="21479"/>
          <a:stretch/>
        </p:blipFill>
        <p:spPr>
          <a:xfrm>
            <a:off x="371475" y="297700"/>
            <a:ext cx="1155698" cy="50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>
            <a:off x="551114" y="2880360"/>
            <a:ext cx="6197158" cy="21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¿Cómo empezar a construir una estrategia?</a:t>
            </a:r>
            <a:endParaRPr sz="44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551115" y="5274309"/>
            <a:ext cx="4127502" cy="4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Un enfoque centrado en el cliente</a:t>
            </a:r>
            <a:endParaRPr sz="28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</p:txBody>
      </p:sp>
      <p:cxnSp>
        <p:nvCxnSpPr>
          <p:cNvPr id="278" name="Google Shape;278;p13"/>
          <p:cNvCxnSpPr/>
          <p:nvPr/>
        </p:nvCxnSpPr>
        <p:spPr>
          <a:xfrm>
            <a:off x="551114" y="4738469"/>
            <a:ext cx="267181" cy="0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13"/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solidFill>
                  <a:schemeClr val="lt1"/>
                </a:solidFill>
              </a:rPr>
              <a:t>ncbaclusaperu</a:t>
            </a:r>
            <a:r>
              <a:rPr lang="es-P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AA4E"/>
            </a:gs>
            <a:gs pos="100000">
              <a:srgbClr val="287234"/>
            </a:gs>
          </a:gsLst>
          <a:lin ang="54000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1224214" y="1215681"/>
            <a:ext cx="4394682" cy="6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Esta semana:</a:t>
            </a:r>
            <a:endParaRPr sz="54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9902978" y="450959"/>
            <a:ext cx="19080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cbs.coop</a:t>
            </a:r>
            <a:endParaRPr lang="es-PE" dirty="0"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l="1496" r="1495"/>
          <a:stretch/>
        </p:blipFill>
        <p:spPr>
          <a:xfrm>
            <a:off x="241300" y="0"/>
            <a:ext cx="17399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 amt="20000"/>
          </a:blip>
          <a:srcRect l="21032" t="14574" r="53411" b="37031"/>
          <a:stretch/>
        </p:blipFill>
        <p:spPr>
          <a:xfrm>
            <a:off x="5753099" y="-27685"/>
            <a:ext cx="64389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9834778" y="6347078"/>
            <a:ext cx="1908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dirty="0"/>
          </a:p>
        </p:txBody>
      </p:sp>
      <p:pic>
        <p:nvPicPr>
          <p:cNvPr id="2" name="Google Shape;225;p10">
            <a:extLst>
              <a:ext uri="{FF2B5EF4-FFF2-40B4-BE49-F238E27FC236}">
                <a16:creationId xmlns:a16="http://schemas.microsoft.com/office/drawing/2014/main" id="{0CFDB68E-A68D-8D90-A3AE-124032F4846B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 l="21032" t="14574" r="53411" b="37031"/>
          <a:stretch/>
        </p:blipFill>
        <p:spPr>
          <a:xfrm>
            <a:off x="5753099" y="-18504"/>
            <a:ext cx="64389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2;p10">
            <a:extLst>
              <a:ext uri="{FF2B5EF4-FFF2-40B4-BE49-F238E27FC236}">
                <a16:creationId xmlns:a16="http://schemas.microsoft.com/office/drawing/2014/main" id="{9D7C7097-1DF3-A4A4-A0A8-8805423F1195}"/>
              </a:ext>
            </a:extLst>
          </p:cNvPr>
          <p:cNvSpPr txBox="1"/>
          <p:nvPr/>
        </p:nvSpPr>
        <p:spPr>
          <a:xfrm>
            <a:off x="1224214" y="2157256"/>
            <a:ext cx="10518564" cy="366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t" anchorCtr="0">
            <a:noAutofit/>
          </a:bodyPr>
          <a:lstStyle/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Comprende a tu mercado objetivo a través de los </a:t>
            </a:r>
            <a:r>
              <a:rPr lang="es-PE" sz="2800" dirty="0" err="1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Buyer</a:t>
            </a:r>
            <a:r>
              <a:rPr lang="es-PE" sz="2800" dirty="0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Personas</a:t>
            </a: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Define cómo te </a:t>
            </a:r>
            <a:r>
              <a:rPr lang="es-ES" sz="2800" dirty="0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posicionarás</a:t>
            </a:r>
            <a:r>
              <a:rPr lang="es-ES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en la mente de tu comprador</a:t>
            </a:r>
            <a:endParaRPr lang="es-PE" sz="28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  <a:p>
            <a:pPr marL="685800" lvl="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Crea una </a:t>
            </a:r>
            <a:r>
              <a:rPr lang="es-ES" sz="2800" dirty="0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estrategia de contenidos</a:t>
            </a:r>
          </a:p>
          <a:p>
            <a:pPr marL="685800" marR="0" lvl="0" indent="-685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Documentación de </a:t>
            </a:r>
            <a:r>
              <a:rPr lang="es-ES" sz="2800" dirty="0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procesos de ventas</a:t>
            </a:r>
          </a:p>
          <a:p>
            <a:pPr marL="685800" marR="0" lvl="0" indent="-685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Evaluación de </a:t>
            </a:r>
            <a:r>
              <a:rPr lang="es-ES" sz="2800" dirty="0">
                <a:solidFill>
                  <a:schemeClr val="lt1"/>
                </a:solidFill>
                <a:highlight>
                  <a:srgbClr val="000080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certificación</a:t>
            </a:r>
            <a:endParaRPr sz="2800" dirty="0">
              <a:solidFill>
                <a:schemeClr val="lt1"/>
              </a:solidFill>
              <a:highlight>
                <a:srgbClr val="00008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6598"/>
            </a:gs>
            <a:gs pos="100000">
              <a:srgbClr val="104A6E"/>
            </a:gs>
          </a:gsLst>
          <a:lin ang="54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 amt="20000"/>
          </a:blip>
          <a:srcRect l="7652" t="2360" r="57513" b="31673"/>
          <a:stretch/>
        </p:blipFill>
        <p:spPr>
          <a:xfrm>
            <a:off x="5721549" y="0"/>
            <a:ext cx="64389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1224214" y="2334999"/>
            <a:ext cx="7965506" cy="260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r>
              <a:rPr lang="es-PE" sz="54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Comprende a tu mercado objetivo a través de los </a:t>
            </a:r>
            <a:r>
              <a:rPr lang="es-PE" sz="5400" b="1" i="1" dirty="0" err="1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Buyer</a:t>
            </a:r>
            <a:r>
              <a:rPr lang="es-PE" sz="5400" b="1" i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Personas</a:t>
            </a: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 l="6425" t="22410" r="7441" b="21479"/>
          <a:stretch/>
        </p:blipFill>
        <p:spPr>
          <a:xfrm>
            <a:off x="371477" y="297698"/>
            <a:ext cx="1427162" cy="62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4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5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7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lang="es-PE" dirty="0"/>
          </a:p>
        </p:txBody>
      </p:sp>
      <p:sp>
        <p:nvSpPr>
          <p:cNvPr id="2" name="Google Shape;181;p7">
            <a:extLst>
              <a:ext uri="{FF2B5EF4-FFF2-40B4-BE49-F238E27FC236}">
                <a16:creationId xmlns:a16="http://schemas.microsoft.com/office/drawing/2014/main" id="{243A8FCC-BD7A-BA49-C1BF-13D2A6C08369}"/>
              </a:ext>
            </a:extLst>
          </p:cNvPr>
          <p:cNvSpPr txBox="1"/>
          <p:nvPr/>
        </p:nvSpPr>
        <p:spPr>
          <a:xfrm>
            <a:off x="1224214" y="1786359"/>
            <a:ext cx="738029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DÍA 1:</a:t>
            </a:r>
            <a:endParaRPr sz="24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DEAF6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1600797" y="1411292"/>
            <a:ext cx="5914184" cy="6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PE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¿Qué es un </a:t>
            </a:r>
            <a:r>
              <a:rPr lang="es-PE" sz="3200" b="1" dirty="0" err="1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buyer</a:t>
            </a:r>
            <a:r>
              <a:rPr lang="es-PE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persona?</a:t>
            </a:r>
            <a:endParaRPr sz="3200" b="1" dirty="0">
              <a:solidFill>
                <a:srgbClr val="16659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9902978" y="450959"/>
            <a:ext cx="19080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rgbClr val="166598"/>
                </a:solidFill>
                <a:latin typeface="Arial"/>
                <a:ea typeface="Arial"/>
                <a:cs typeface="Arial"/>
                <a:sym typeface="Arial"/>
              </a:rPr>
              <a:t>cbs.coop</a:t>
            </a:r>
            <a:endParaRPr dirty="0"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dirty="0"/>
          </a:p>
        </p:txBody>
      </p:sp>
      <p:sp>
        <p:nvSpPr>
          <p:cNvPr id="2" name="Google Shape;194;p8">
            <a:extLst>
              <a:ext uri="{FF2B5EF4-FFF2-40B4-BE49-F238E27FC236}">
                <a16:creationId xmlns:a16="http://schemas.microsoft.com/office/drawing/2014/main" id="{D01BDFE0-C046-6224-6F48-39BB677648D2}"/>
              </a:ext>
            </a:extLst>
          </p:cNvPr>
          <p:cNvSpPr txBox="1"/>
          <p:nvPr/>
        </p:nvSpPr>
        <p:spPr>
          <a:xfrm>
            <a:off x="1600797" y="2524385"/>
            <a:ext cx="5914184" cy="97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PE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Herramientas de creación de </a:t>
            </a:r>
            <a:r>
              <a:rPr lang="es-PE" sz="3200" b="1" dirty="0" err="1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Buyer</a:t>
            </a:r>
            <a:r>
              <a:rPr lang="es-PE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Persona en línea</a:t>
            </a:r>
            <a:endParaRPr sz="3200" b="1" dirty="0">
              <a:solidFill>
                <a:srgbClr val="16659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  <p:sp>
        <p:nvSpPr>
          <p:cNvPr id="3" name="Google Shape;194;p8">
            <a:extLst>
              <a:ext uri="{FF2B5EF4-FFF2-40B4-BE49-F238E27FC236}">
                <a16:creationId xmlns:a16="http://schemas.microsoft.com/office/drawing/2014/main" id="{9F5597C9-C9A0-9D37-ED53-F36013F543A0}"/>
              </a:ext>
            </a:extLst>
          </p:cNvPr>
          <p:cNvSpPr txBox="1"/>
          <p:nvPr/>
        </p:nvSpPr>
        <p:spPr>
          <a:xfrm>
            <a:off x="1600797" y="3951935"/>
            <a:ext cx="5374688" cy="97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300" rIns="0" bIns="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¿Cómo aumentar el valor de tu </a:t>
            </a:r>
            <a:r>
              <a:rPr lang="es-ES" sz="3200" b="1" dirty="0" err="1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Buyer</a:t>
            </a:r>
            <a:r>
              <a:rPr lang="es-ES" sz="3200" b="1" dirty="0">
                <a:solidFill>
                  <a:srgbClr val="16659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venir"/>
                <a:sym typeface="Avenir"/>
              </a:rPr>
              <a:t> Persona?</a:t>
            </a:r>
            <a:endParaRPr sz="3200" b="1" dirty="0">
              <a:solidFill>
                <a:srgbClr val="16659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DEAF6"/>
            </a:gs>
          </a:gsLst>
          <a:lin ang="5400000" scaled="0"/>
        </a:gra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2BBE2758-BBE8-F6D2-B2DC-4001B8F4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>
            <a:extLst>
              <a:ext uri="{FF2B5EF4-FFF2-40B4-BE49-F238E27FC236}">
                <a16:creationId xmlns:a16="http://schemas.microsoft.com/office/drawing/2014/main" id="{9C48F9A2-A4C1-DE80-A797-0F4D2EAE3D2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 l="61034" t="9161" r="24867" b="33317"/>
          <a:stretch/>
        </p:blipFill>
        <p:spPr>
          <a:xfrm>
            <a:off x="-1" y="4205828"/>
            <a:ext cx="1155701" cy="26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>
            <a:extLst>
              <a:ext uri="{FF2B5EF4-FFF2-40B4-BE49-F238E27FC236}">
                <a16:creationId xmlns:a16="http://schemas.microsoft.com/office/drawing/2014/main" id="{5F7CCF4B-0DE8-7A9F-055D-847B0CA5BA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303" b="18304"/>
          <a:stretch/>
        </p:blipFill>
        <p:spPr>
          <a:xfrm>
            <a:off x="268890" y="254657"/>
            <a:ext cx="1642461" cy="70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3392D9E8-6619-26AB-3441-D7C7FB27A402}"/>
              </a:ext>
            </a:extLst>
          </p:cNvPr>
          <p:cNvSpPr txBox="1"/>
          <p:nvPr/>
        </p:nvSpPr>
        <p:spPr>
          <a:xfrm>
            <a:off x="9902978" y="450959"/>
            <a:ext cx="19080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rgbClr val="166598"/>
                </a:solidFill>
                <a:latin typeface="Arial"/>
                <a:ea typeface="Arial"/>
                <a:cs typeface="Arial"/>
                <a:sym typeface="Arial"/>
              </a:rPr>
              <a:t>cbs.coop</a:t>
            </a:r>
            <a:endParaRPr dirty="0"/>
          </a:p>
        </p:txBody>
      </p:sp>
      <p:pic>
        <p:nvPicPr>
          <p:cNvPr id="199" name="Google Shape;199;p8">
            <a:extLst>
              <a:ext uri="{FF2B5EF4-FFF2-40B4-BE49-F238E27FC236}">
                <a16:creationId xmlns:a16="http://schemas.microsoft.com/office/drawing/2014/main" id="{5CFC3C46-61D9-2763-B48F-E80346ADE4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37" t="23866" r="6110" b="20317"/>
          <a:stretch/>
        </p:blipFill>
        <p:spPr>
          <a:xfrm>
            <a:off x="4624637" y="6098313"/>
            <a:ext cx="1064911" cy="4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>
            <a:extLst>
              <a:ext uri="{FF2B5EF4-FFF2-40B4-BE49-F238E27FC236}">
                <a16:creationId xmlns:a16="http://schemas.microsoft.com/office/drawing/2014/main" id="{FD6FFE8C-8EE4-CA50-C64C-67351592F3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475" t="14726" r="9434" b="17815"/>
          <a:stretch/>
        </p:blipFill>
        <p:spPr>
          <a:xfrm>
            <a:off x="397570" y="6081651"/>
            <a:ext cx="1436020" cy="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>
            <a:extLst>
              <a:ext uri="{FF2B5EF4-FFF2-40B4-BE49-F238E27FC236}">
                <a16:creationId xmlns:a16="http://schemas.microsoft.com/office/drawing/2014/main" id="{D4BB8406-AF32-5EC6-9F2F-18E6F3CBD58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7930" y="6067319"/>
            <a:ext cx="2070211" cy="5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>
            <a:extLst>
              <a:ext uri="{FF2B5EF4-FFF2-40B4-BE49-F238E27FC236}">
                <a16:creationId xmlns:a16="http://schemas.microsoft.com/office/drawing/2014/main" id="{39FBE9BD-1EF4-ADA5-ACA8-E5ECD99852A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15" t="43574" r="8292" b="20962"/>
          <a:stretch/>
        </p:blipFill>
        <p:spPr>
          <a:xfrm>
            <a:off x="6026030" y="6098313"/>
            <a:ext cx="1622580" cy="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>
            <a:extLst>
              <a:ext uri="{FF2B5EF4-FFF2-40B4-BE49-F238E27FC236}">
                <a16:creationId xmlns:a16="http://schemas.microsoft.com/office/drawing/2014/main" id="{92FD88C0-3001-6E45-1D54-FCE912A71588}"/>
              </a:ext>
            </a:extLst>
          </p:cNvPr>
          <p:cNvSpPr txBox="1"/>
          <p:nvPr/>
        </p:nvSpPr>
        <p:spPr>
          <a:xfrm>
            <a:off x="9834778" y="6347078"/>
            <a:ext cx="19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lt1"/>
                </a:solidFill>
              </a:rPr>
              <a:t>cbs.coop</a:t>
            </a:r>
            <a:endParaRPr dirty="0"/>
          </a:p>
        </p:txBody>
      </p:sp>
      <p:pic>
        <p:nvPicPr>
          <p:cNvPr id="1026" name="Picture 2" descr="information marketers have">
            <a:extLst>
              <a:ext uri="{FF2B5EF4-FFF2-40B4-BE49-F238E27FC236}">
                <a16:creationId xmlns:a16="http://schemas.microsoft.com/office/drawing/2014/main" id="{97EC0ECF-2853-11EA-F855-A8957250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0" y="1713924"/>
            <a:ext cx="5545990" cy="33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er characteristic research">
            <a:extLst>
              <a:ext uri="{FF2B5EF4-FFF2-40B4-BE49-F238E27FC236}">
                <a16:creationId xmlns:a16="http://schemas.microsoft.com/office/drawing/2014/main" id="{E9216694-871D-EBAA-3750-4FB3F13E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1" y="1713924"/>
            <a:ext cx="5543352" cy="33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00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512</Words>
  <Application>Microsoft Office PowerPoint</Application>
  <PresentationFormat>Panorámica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Courier New</vt:lpstr>
      <vt:lpstr>Arial</vt:lpstr>
      <vt:lpstr>Source Sans Pro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ZenBook</dc:creator>
  <cp:lastModifiedBy>Kennedy Monzon Aguilar</cp:lastModifiedBy>
  <cp:revision>7</cp:revision>
  <dcterms:created xsi:type="dcterms:W3CDTF">2022-11-23T21:33:11Z</dcterms:created>
  <dcterms:modified xsi:type="dcterms:W3CDTF">2024-02-20T16:52:31Z</dcterms:modified>
</cp:coreProperties>
</file>