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65" r:id="rId3"/>
    <p:sldId id="262" r:id="rId4"/>
    <p:sldId id="261" r:id="rId5"/>
    <p:sldId id="279" r:id="rId6"/>
    <p:sldId id="263" r:id="rId7"/>
    <p:sldId id="281" r:id="rId8"/>
    <p:sldId id="259" r:id="rId9"/>
    <p:sldId id="286" r:id="rId10"/>
    <p:sldId id="283" r:id="rId11"/>
    <p:sldId id="284" r:id="rId12"/>
    <p:sldId id="287" r:id="rId13"/>
    <p:sldId id="288" r:id="rId14"/>
    <p:sldId id="289" r:id="rId15"/>
    <p:sldId id="290" r:id="rId16"/>
    <p:sldId id="268" r:id="rId17"/>
    <p:sldId id="274" r:id="rId18"/>
  </p:sldIdLst>
  <p:sldSz cx="12192000" cy="6858000"/>
  <p:notesSz cx="6858000" cy="9144000"/>
  <p:embeddedFontLs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XgMZZliym4u+BWrn4+IV2OPoz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7CBEEC-9534-4A67-93EF-B7DA2E0976AA}">
  <a:tblStyle styleId="{CC7CBEEC-9534-4A67-93EF-B7DA2E0976A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60BA0344-3058-35A4-24F4-8F000D4DE3B0}"/>
            </a:ext>
          </a:extLst>
        </p:cNvPr>
        <p:cNvGrpSpPr/>
        <p:nvPr/>
      </p:nvGrpSpPr>
      <p:grpSpPr>
        <a:xfrm>
          <a:off x="0" y="0"/>
          <a:ext cx="0" cy="0"/>
          <a:chOff x="0" y="0"/>
          <a:chExt cx="0" cy="0"/>
        </a:xfrm>
      </p:grpSpPr>
      <p:sp>
        <p:nvSpPr>
          <p:cNvPr id="177" name="Google Shape;177;p7:notes">
            <a:extLst>
              <a:ext uri="{FF2B5EF4-FFF2-40B4-BE49-F238E27FC236}">
                <a16:creationId xmlns:a16="http://schemas.microsoft.com/office/drawing/2014/main" id="{70F1F931-9D10-3CBE-B175-565298BA6B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a:extLst>
              <a:ext uri="{FF2B5EF4-FFF2-40B4-BE49-F238E27FC236}">
                <a16:creationId xmlns:a16="http://schemas.microsoft.com/office/drawing/2014/main" id="{3AA485F1-460E-44AE-6249-8E16533868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37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4BF26456-02DC-92DF-0314-61666F0F8A2B}"/>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4B1B48C3-2154-B6CC-55C9-5FDFB9F6F2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a:extLst>
              <a:ext uri="{FF2B5EF4-FFF2-40B4-BE49-F238E27FC236}">
                <a16:creationId xmlns:a16="http://schemas.microsoft.com/office/drawing/2014/main" id="{2E626AD5-C5FC-513A-FD48-D7021F5406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26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5F18F111-5182-31A6-65E6-6071FC4F0C0A}"/>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1C052248-6BF3-402A-07AC-1BF57D0D13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a:extLst>
              <a:ext uri="{FF2B5EF4-FFF2-40B4-BE49-F238E27FC236}">
                <a16:creationId xmlns:a16="http://schemas.microsoft.com/office/drawing/2014/main" id="{3D0FDF4E-1FB9-13DC-453C-918F3534BE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84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D7C10DBC-C396-DF05-30E3-46E6C0BD0AC7}"/>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CAFA68AB-4071-8304-B4FB-E5C3796417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a:extLst>
              <a:ext uri="{FF2B5EF4-FFF2-40B4-BE49-F238E27FC236}">
                <a16:creationId xmlns:a16="http://schemas.microsoft.com/office/drawing/2014/main" id="{5906CE94-775C-02ED-2855-1066F34811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191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B6EA28B8-3F09-44CB-486F-3E304461A15F}"/>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90CA5814-C2DF-0DCB-3BC0-47E57626B4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a:extLst>
              <a:ext uri="{FF2B5EF4-FFF2-40B4-BE49-F238E27FC236}">
                <a16:creationId xmlns:a16="http://schemas.microsoft.com/office/drawing/2014/main" id="{4D5F101B-9EDD-0ADD-017B-1E0F19F7D6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74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FBDD25B2-609B-42AB-514D-5BDD562D609B}"/>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D65C22C3-8AB8-8EC9-5CD6-5FFA3155E2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a:extLst>
              <a:ext uri="{FF2B5EF4-FFF2-40B4-BE49-F238E27FC236}">
                <a16:creationId xmlns:a16="http://schemas.microsoft.com/office/drawing/2014/main" id="{544728D9-EF20-7207-2C94-4F927A3CD2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42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7ACAB0AD-F577-3E16-D134-5D7F8ED7245B}"/>
            </a:ext>
          </a:extLst>
        </p:cNvPr>
        <p:cNvGrpSpPr/>
        <p:nvPr/>
      </p:nvGrpSpPr>
      <p:grpSpPr>
        <a:xfrm>
          <a:off x="0" y="0"/>
          <a:ext cx="0" cy="0"/>
          <a:chOff x="0" y="0"/>
          <a:chExt cx="0" cy="0"/>
        </a:xfrm>
      </p:grpSpPr>
      <p:sp>
        <p:nvSpPr>
          <p:cNvPr id="177" name="Google Shape;177;p7:notes">
            <a:extLst>
              <a:ext uri="{FF2B5EF4-FFF2-40B4-BE49-F238E27FC236}">
                <a16:creationId xmlns:a16="http://schemas.microsoft.com/office/drawing/2014/main" id="{003F0F5C-6925-4044-5521-F7BF6751E4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a:extLst>
              <a:ext uri="{FF2B5EF4-FFF2-40B4-BE49-F238E27FC236}">
                <a16:creationId xmlns:a16="http://schemas.microsoft.com/office/drawing/2014/main" id="{7D96D953-71E5-E8C9-1326-710055323C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85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AB837C96-871F-A55E-CED8-0E63D81E773A}"/>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D8FAEAB9-8B9A-3779-9D51-B953D423B7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a:extLst>
              <a:ext uri="{FF2B5EF4-FFF2-40B4-BE49-F238E27FC236}">
                <a16:creationId xmlns:a16="http://schemas.microsoft.com/office/drawing/2014/main" id="{C5251979-002D-650F-4AB6-575F353A9A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429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7A366B81-199C-30A5-5ECD-6E57D2B9E3C6}"/>
            </a:ext>
          </a:extLst>
        </p:cNvPr>
        <p:cNvGrpSpPr/>
        <p:nvPr/>
      </p:nvGrpSpPr>
      <p:grpSpPr>
        <a:xfrm>
          <a:off x="0" y="0"/>
          <a:ext cx="0" cy="0"/>
          <a:chOff x="0" y="0"/>
          <a:chExt cx="0" cy="0"/>
        </a:xfrm>
      </p:grpSpPr>
      <p:sp>
        <p:nvSpPr>
          <p:cNvPr id="129" name="Google Shape;129;p4:notes">
            <a:extLst>
              <a:ext uri="{FF2B5EF4-FFF2-40B4-BE49-F238E27FC236}">
                <a16:creationId xmlns:a16="http://schemas.microsoft.com/office/drawing/2014/main" id="{F565D3DC-2F44-CB8D-2516-027F090BAB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a:extLst>
              <a:ext uri="{FF2B5EF4-FFF2-40B4-BE49-F238E27FC236}">
                <a16:creationId xmlns:a16="http://schemas.microsoft.com/office/drawing/2014/main" id="{3136C82B-646A-D2BA-ECDC-3FE42546BF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24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66598"/>
            </a:gs>
            <a:gs pos="100000">
              <a:srgbClr val="104A6E"/>
            </a:gs>
          </a:gsLst>
          <a:lin ang="5400000" scaled="0"/>
        </a:gra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mt="50000"/>
          </a:blip>
          <a:srcRect l="24206" t="53228" r="71859" b="40495"/>
          <a:stretch/>
        </p:blipFill>
        <p:spPr>
          <a:xfrm>
            <a:off x="10744199" y="-1"/>
            <a:ext cx="1447801" cy="1299465"/>
          </a:xfrm>
          <a:prstGeom prst="rect">
            <a:avLst/>
          </a:prstGeom>
          <a:noFill/>
          <a:ln>
            <a:noFill/>
          </a:ln>
        </p:spPr>
      </p:pic>
      <p:pic>
        <p:nvPicPr>
          <p:cNvPr id="85" name="Google Shape;85;p1"/>
          <p:cNvPicPr preferRelativeResize="0"/>
          <p:nvPr/>
        </p:nvPicPr>
        <p:blipFill rotWithShape="1">
          <a:blip r:embed="rId3">
            <a:alphaModFix amt="20000"/>
          </a:blip>
          <a:srcRect l="29563" t="-33277" r="26858" b="24028"/>
          <a:stretch/>
        </p:blipFill>
        <p:spPr>
          <a:xfrm>
            <a:off x="-1" y="-1"/>
            <a:ext cx="4863831" cy="6858001"/>
          </a:xfrm>
          <a:prstGeom prst="rect">
            <a:avLst/>
          </a:prstGeom>
          <a:noFill/>
          <a:ln>
            <a:noFill/>
          </a:ln>
        </p:spPr>
      </p:pic>
      <p:sp>
        <p:nvSpPr>
          <p:cNvPr id="86" name="Google Shape;86;p1"/>
          <p:cNvSpPr txBox="1"/>
          <p:nvPr/>
        </p:nvSpPr>
        <p:spPr>
          <a:xfrm>
            <a:off x="1444397" y="988259"/>
            <a:ext cx="9635210" cy="2400299"/>
          </a:xfrm>
          <a:prstGeom prst="rect">
            <a:avLst/>
          </a:prstGeom>
          <a:noFill/>
          <a:ln>
            <a:noFill/>
          </a:ln>
        </p:spPr>
        <p:txBody>
          <a:bodyPr spcFirstLastPara="1" wrap="square" lIns="0" tIns="146300" rIns="0" bIns="0" anchor="ctr" anchorCtr="0">
            <a:noAutofit/>
          </a:bodyPr>
          <a:lstStyle/>
          <a:p>
            <a:pPr lvl="0"/>
            <a:r>
              <a:rPr lang="es-ES" sz="4800" b="1" dirty="0">
                <a:solidFill>
                  <a:schemeClr val="bg1"/>
                </a:solidFill>
                <a:latin typeface="Source Sans Pro" panose="020B0503030403020204" pitchFamily="34" charset="0"/>
                <a:ea typeface="Source Sans Pro" panose="020B0503030403020204" pitchFamily="34" charset="0"/>
              </a:rPr>
              <a:t>¿Cómo llegamos a nuestra meta?</a:t>
            </a:r>
            <a:br>
              <a:rPr lang="es-ES" sz="4800" b="1" dirty="0">
                <a:solidFill>
                  <a:schemeClr val="bg1"/>
                </a:solidFill>
                <a:latin typeface="Source Sans Pro" panose="020B0503030403020204" pitchFamily="34" charset="0"/>
                <a:ea typeface="Source Sans Pro" panose="020B0503030403020204" pitchFamily="34" charset="0"/>
              </a:rPr>
            </a:br>
            <a:r>
              <a:rPr lang="es-ES" sz="4800" b="1" dirty="0">
                <a:solidFill>
                  <a:schemeClr val="bg1"/>
                </a:solidFill>
                <a:latin typeface="Source Sans Pro" panose="020B0503030403020204" pitchFamily="34" charset="0"/>
                <a:ea typeface="Source Sans Pro" panose="020B0503030403020204" pitchFamily="34" charset="0"/>
              </a:rPr>
              <a:t>Estrategias para Cooperativas</a:t>
            </a:r>
          </a:p>
        </p:txBody>
      </p:sp>
      <p:sp>
        <p:nvSpPr>
          <p:cNvPr id="87" name="Google Shape;87;p1"/>
          <p:cNvSpPr txBox="1"/>
          <p:nvPr/>
        </p:nvSpPr>
        <p:spPr>
          <a:xfrm>
            <a:off x="1444397" y="4321558"/>
            <a:ext cx="7213318" cy="1137123"/>
          </a:xfrm>
          <a:prstGeom prst="rect">
            <a:avLst/>
          </a:prstGeom>
          <a:noFill/>
          <a:ln>
            <a:noFill/>
          </a:ln>
        </p:spPr>
        <p:txBody>
          <a:bodyPr spcFirstLastPara="1" wrap="square" lIns="0" tIns="146300" rIns="0" bIns="0" anchor="ctr" anchorCtr="0">
            <a:noAutofit/>
          </a:bodyPr>
          <a:lstStyle/>
          <a:p>
            <a:r>
              <a:rPr lang="es-ES" sz="1800" dirty="0">
                <a:solidFill>
                  <a:schemeClr val="bg1"/>
                </a:solidFill>
                <a:latin typeface="Source Sans Pro" panose="020B0503030403020204" pitchFamily="34" charset="0"/>
                <a:ea typeface="Source Sans Pro" panose="020B0503030403020204" pitchFamily="34" charset="0"/>
              </a:rPr>
              <a:t>Parte III del curso: Construcción de sistemas de marketing que generan resultados de ventas</a:t>
            </a:r>
            <a:endParaRPr lang="es-PE" sz="1800" dirty="0">
              <a:solidFill>
                <a:schemeClr val="bg1"/>
              </a:solidFill>
              <a:latin typeface="Source Sans Pro" panose="020B0503030403020204" pitchFamily="34" charset="0"/>
              <a:ea typeface="Source Sans Pro" panose="020B0503030403020204" pitchFamily="34" charset="0"/>
            </a:endParaRPr>
          </a:p>
        </p:txBody>
      </p:sp>
      <p:pic>
        <p:nvPicPr>
          <p:cNvPr id="88" name="Google Shape;88;p1"/>
          <p:cNvPicPr preferRelativeResize="0"/>
          <p:nvPr/>
        </p:nvPicPr>
        <p:blipFill rotWithShape="1">
          <a:blip r:embed="rId4">
            <a:alphaModFix/>
          </a:blip>
          <a:srcRect l="5837" t="23865" r="6111" b="20318"/>
          <a:stretch/>
        </p:blipFill>
        <p:spPr>
          <a:xfrm>
            <a:off x="4624637" y="6098313"/>
            <a:ext cx="1064911" cy="454101"/>
          </a:xfrm>
          <a:prstGeom prst="rect">
            <a:avLst/>
          </a:prstGeom>
          <a:noFill/>
          <a:ln>
            <a:noFill/>
          </a:ln>
        </p:spPr>
      </p:pic>
      <p:pic>
        <p:nvPicPr>
          <p:cNvPr id="89" name="Google Shape;89;p1"/>
          <p:cNvPicPr preferRelativeResize="0"/>
          <p:nvPr/>
        </p:nvPicPr>
        <p:blipFill rotWithShape="1">
          <a:blip r:embed="rId5">
            <a:alphaModFix/>
          </a:blip>
          <a:srcRect l="10474" t="14728" r="9436" b="17815"/>
          <a:stretch/>
        </p:blipFill>
        <p:spPr>
          <a:xfrm>
            <a:off x="397570" y="6081651"/>
            <a:ext cx="1436021" cy="487424"/>
          </a:xfrm>
          <a:prstGeom prst="rect">
            <a:avLst/>
          </a:prstGeom>
          <a:noFill/>
          <a:ln>
            <a:noFill/>
          </a:ln>
        </p:spPr>
      </p:pic>
      <p:pic>
        <p:nvPicPr>
          <p:cNvPr id="90" name="Google Shape;90;p1"/>
          <p:cNvPicPr preferRelativeResize="0"/>
          <p:nvPr/>
        </p:nvPicPr>
        <p:blipFill rotWithShape="1">
          <a:blip r:embed="rId6">
            <a:alphaModFix/>
          </a:blip>
          <a:srcRect/>
          <a:stretch/>
        </p:blipFill>
        <p:spPr>
          <a:xfrm>
            <a:off x="2217930" y="6067319"/>
            <a:ext cx="2070211" cy="516074"/>
          </a:xfrm>
          <a:prstGeom prst="rect">
            <a:avLst/>
          </a:prstGeom>
          <a:noFill/>
          <a:ln>
            <a:noFill/>
          </a:ln>
        </p:spPr>
      </p:pic>
      <p:pic>
        <p:nvPicPr>
          <p:cNvPr id="91" name="Google Shape;91;p1"/>
          <p:cNvPicPr preferRelativeResize="0"/>
          <p:nvPr/>
        </p:nvPicPr>
        <p:blipFill rotWithShape="1">
          <a:blip r:embed="rId7">
            <a:alphaModFix/>
          </a:blip>
          <a:srcRect l="6215" t="43574" r="8292" b="20961"/>
          <a:stretch/>
        </p:blipFill>
        <p:spPr>
          <a:xfrm>
            <a:off x="6026030" y="6098313"/>
            <a:ext cx="1622580" cy="454100"/>
          </a:xfrm>
          <a:prstGeom prst="rect">
            <a:avLst/>
          </a:prstGeom>
          <a:noFill/>
          <a:ln>
            <a:noFill/>
          </a:ln>
        </p:spPr>
      </p:pic>
      <p:sp>
        <p:nvSpPr>
          <p:cNvPr id="92" name="Google Shape;92;p1"/>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3" name="CuadroTexto 2">
            <a:extLst>
              <a:ext uri="{FF2B5EF4-FFF2-40B4-BE49-F238E27FC236}">
                <a16:creationId xmlns:a16="http://schemas.microsoft.com/office/drawing/2014/main" id="{48C683CE-8D3F-5723-B4C2-3176642FBC78}"/>
              </a:ext>
            </a:extLst>
          </p:cNvPr>
          <p:cNvSpPr txBox="1"/>
          <p:nvPr/>
        </p:nvSpPr>
        <p:spPr>
          <a:xfrm>
            <a:off x="1362101" y="3141241"/>
            <a:ext cx="6094476" cy="400110"/>
          </a:xfrm>
          <a:prstGeom prst="rect">
            <a:avLst/>
          </a:prstGeom>
          <a:noFill/>
        </p:spPr>
        <p:txBody>
          <a:bodyPr wrap="square">
            <a:spAutoFit/>
          </a:bodyPr>
          <a:lstStyle/>
          <a:p>
            <a:pPr lvl="0"/>
            <a:r>
              <a:rPr lang="es-ES" sz="2000" b="1" i="0" u="none" strike="noStrike" cap="none" dirty="0">
                <a:solidFill>
                  <a:schemeClr val="accent2"/>
                </a:solidFill>
                <a:latin typeface="Source Sans Pro" panose="020B0503030403020204" pitchFamily="34" charset="0"/>
                <a:ea typeface="Source Sans Pro" panose="020B0503030403020204" pitchFamily="34" charset="0"/>
                <a:cs typeface="Avenir"/>
                <a:sym typeface="Avenir"/>
              </a:rPr>
              <a:t>DÍA 2 – Posicionamiento y </a:t>
            </a:r>
            <a:r>
              <a:rPr lang="es-ES" sz="2000" b="1" dirty="0">
                <a:solidFill>
                  <a:schemeClr val="accent2"/>
                </a:solidFill>
                <a:latin typeface="Source Sans Pro" panose="020B0503030403020204" pitchFamily="34" charset="0"/>
                <a:ea typeface="Source Sans Pro" panose="020B0503030403020204" pitchFamily="34" charset="0"/>
                <a:cs typeface="Avenir"/>
                <a:sym typeface="Avenir"/>
              </a:rPr>
              <a:t>recorrido del comprador</a:t>
            </a:r>
            <a:endParaRPr lang="es-ES" sz="2000" b="1" i="0" u="none" strike="noStrike" cap="none" dirty="0">
              <a:solidFill>
                <a:schemeClr val="accent2"/>
              </a:solidFill>
              <a:latin typeface="Source Sans Pro" panose="020B0503030403020204" pitchFamily="34" charset="0"/>
              <a:ea typeface="Source Sans Pro" panose="020B0503030403020204" pitchFamily="34" charset="0"/>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Effect transition="in" filter="fade">
                                      <p:cBhvr>
                                        <p:cTn id="7" dur="1000"/>
                                        <p:tgtEl>
                                          <p:spTgt spid="86">
                                            <p:txEl>
                                              <p:pRg st="0" end="0"/>
                                            </p:txEl>
                                          </p:spTgt>
                                        </p:tgtEl>
                                      </p:cBhvr>
                                    </p:animEffect>
                                  </p:childTnLst>
                                </p:cTn>
                              </p:par>
                              <p:par>
                                <p:cTn id="8" presetID="10" presetClass="entr" presetSubtype="0" fill="hold" nodeType="withEffect">
                                  <p:stCondLst>
                                    <p:cond delay="800"/>
                                  </p:stCondLst>
                                  <p:childTnLst>
                                    <p:set>
                                      <p:cBhvr>
                                        <p:cTn id="9" dur="1" fill="hold">
                                          <p:stCondLst>
                                            <p:cond delay="0"/>
                                          </p:stCondLst>
                                        </p:cTn>
                                        <p:tgtEl>
                                          <p:spTgt spid="87">
                                            <p:txEl>
                                              <p:pRg st="0" end="0"/>
                                            </p:txEl>
                                          </p:spTgt>
                                        </p:tgtEl>
                                        <p:attrNameLst>
                                          <p:attrName>style.visibility</p:attrName>
                                        </p:attrNameLst>
                                      </p:cBhvr>
                                      <p:to>
                                        <p:strVal val="visible"/>
                                      </p:to>
                                    </p:set>
                                    <p:animEffect transition="in" filter="fade">
                                      <p:cBhvr>
                                        <p:cTn id="10" dur="1000"/>
                                        <p:tgtEl>
                                          <p:spTgt spid="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166598"/>
            </a:gs>
            <a:gs pos="100000">
              <a:srgbClr val="104A6E"/>
            </a:gs>
          </a:gsLst>
          <a:lin ang="5400000" scaled="0"/>
        </a:gradFill>
        <a:effectLst/>
      </p:bgPr>
    </p:bg>
    <p:spTree>
      <p:nvGrpSpPr>
        <p:cNvPr id="1" name="Shape 179">
          <a:extLst>
            <a:ext uri="{FF2B5EF4-FFF2-40B4-BE49-F238E27FC236}">
              <a16:creationId xmlns:a16="http://schemas.microsoft.com/office/drawing/2014/main" id="{996B05DF-D5B3-2031-463E-D273C78EA2C7}"/>
            </a:ext>
          </a:extLst>
        </p:cNvPr>
        <p:cNvGrpSpPr/>
        <p:nvPr/>
      </p:nvGrpSpPr>
      <p:grpSpPr>
        <a:xfrm>
          <a:off x="0" y="0"/>
          <a:ext cx="0" cy="0"/>
          <a:chOff x="0" y="0"/>
          <a:chExt cx="0" cy="0"/>
        </a:xfrm>
      </p:grpSpPr>
      <p:pic>
        <p:nvPicPr>
          <p:cNvPr id="180" name="Google Shape;180;p7">
            <a:extLst>
              <a:ext uri="{FF2B5EF4-FFF2-40B4-BE49-F238E27FC236}">
                <a16:creationId xmlns:a16="http://schemas.microsoft.com/office/drawing/2014/main" id="{FF16A28F-2DC9-4E91-08ED-DF3F31B18E1D}"/>
              </a:ext>
            </a:extLst>
          </p:cNvPr>
          <p:cNvPicPr preferRelativeResize="0">
            <a:picLocks noGrp="1" noRot="1" noMove="1" noResize="1" noEditPoints="1" noAdjustHandles="1" noChangeArrowheads="1" noChangeShapeType="1" noCrop="1"/>
          </p:cNvPicPr>
          <p:nvPr/>
        </p:nvPicPr>
        <p:blipFill rotWithShape="1">
          <a:blip r:embed="rId3">
            <a:alphaModFix amt="20000"/>
          </a:blip>
          <a:srcRect l="7652" t="2360" r="57513" b="31673"/>
          <a:stretch/>
        </p:blipFill>
        <p:spPr>
          <a:xfrm>
            <a:off x="5721549" y="0"/>
            <a:ext cx="6438901" cy="6857999"/>
          </a:xfrm>
          <a:prstGeom prst="rect">
            <a:avLst/>
          </a:prstGeom>
          <a:noFill/>
          <a:ln>
            <a:noFill/>
          </a:ln>
        </p:spPr>
      </p:pic>
      <p:pic>
        <p:nvPicPr>
          <p:cNvPr id="183" name="Google Shape;183;p7">
            <a:extLst>
              <a:ext uri="{FF2B5EF4-FFF2-40B4-BE49-F238E27FC236}">
                <a16:creationId xmlns:a16="http://schemas.microsoft.com/office/drawing/2014/main" id="{3618125D-78CC-89DC-CF22-5C60A9206744}"/>
              </a:ext>
            </a:extLst>
          </p:cNvPr>
          <p:cNvPicPr preferRelativeResize="0"/>
          <p:nvPr/>
        </p:nvPicPr>
        <p:blipFill rotWithShape="1">
          <a:blip r:embed="rId4">
            <a:alphaModFix/>
          </a:blip>
          <a:srcRect l="6425" t="22410" r="7441" b="21479"/>
          <a:stretch/>
        </p:blipFill>
        <p:spPr>
          <a:xfrm>
            <a:off x="371477" y="297698"/>
            <a:ext cx="1427162" cy="625396"/>
          </a:xfrm>
          <a:prstGeom prst="rect">
            <a:avLst/>
          </a:prstGeom>
          <a:noFill/>
          <a:ln>
            <a:noFill/>
          </a:ln>
        </p:spPr>
      </p:pic>
      <p:pic>
        <p:nvPicPr>
          <p:cNvPr id="184" name="Google Shape;184;p7">
            <a:extLst>
              <a:ext uri="{FF2B5EF4-FFF2-40B4-BE49-F238E27FC236}">
                <a16:creationId xmlns:a16="http://schemas.microsoft.com/office/drawing/2014/main" id="{4BEC753B-DB64-9502-454C-413142098D1D}"/>
              </a:ext>
            </a:extLst>
          </p:cNvPr>
          <p:cNvPicPr preferRelativeResize="0"/>
          <p:nvPr/>
        </p:nvPicPr>
        <p:blipFill rotWithShape="1">
          <a:blip r:embed="rId4">
            <a:alphaModFix/>
          </a:blip>
          <a:srcRect l="5837" t="23866" r="6110" b="20317"/>
          <a:stretch/>
        </p:blipFill>
        <p:spPr>
          <a:xfrm>
            <a:off x="4624637" y="6098313"/>
            <a:ext cx="1064911" cy="454101"/>
          </a:xfrm>
          <a:prstGeom prst="rect">
            <a:avLst/>
          </a:prstGeom>
          <a:noFill/>
          <a:ln>
            <a:noFill/>
          </a:ln>
        </p:spPr>
      </p:pic>
      <p:pic>
        <p:nvPicPr>
          <p:cNvPr id="185" name="Google Shape;185;p7">
            <a:extLst>
              <a:ext uri="{FF2B5EF4-FFF2-40B4-BE49-F238E27FC236}">
                <a16:creationId xmlns:a16="http://schemas.microsoft.com/office/drawing/2014/main" id="{A2967C01-3700-53E7-FA90-D4C043FA2AD8}"/>
              </a:ext>
            </a:extLst>
          </p:cNvPr>
          <p:cNvPicPr preferRelativeResize="0"/>
          <p:nvPr/>
        </p:nvPicPr>
        <p:blipFill rotWithShape="1">
          <a:blip r:embed="rId5">
            <a:alphaModFix/>
          </a:blip>
          <a:srcRect l="10475" t="14726" r="9434" b="17815"/>
          <a:stretch/>
        </p:blipFill>
        <p:spPr>
          <a:xfrm>
            <a:off x="397570" y="6081651"/>
            <a:ext cx="1436020" cy="487424"/>
          </a:xfrm>
          <a:prstGeom prst="rect">
            <a:avLst/>
          </a:prstGeom>
          <a:noFill/>
          <a:ln>
            <a:noFill/>
          </a:ln>
        </p:spPr>
      </p:pic>
      <p:pic>
        <p:nvPicPr>
          <p:cNvPr id="186" name="Google Shape;186;p7">
            <a:extLst>
              <a:ext uri="{FF2B5EF4-FFF2-40B4-BE49-F238E27FC236}">
                <a16:creationId xmlns:a16="http://schemas.microsoft.com/office/drawing/2014/main" id="{2C6A75F2-42C2-0DC1-7B00-657AE863C2E5}"/>
              </a:ext>
            </a:extLst>
          </p:cNvPr>
          <p:cNvPicPr preferRelativeResize="0"/>
          <p:nvPr/>
        </p:nvPicPr>
        <p:blipFill rotWithShape="1">
          <a:blip r:embed="rId6">
            <a:alphaModFix/>
          </a:blip>
          <a:srcRect/>
          <a:stretch/>
        </p:blipFill>
        <p:spPr>
          <a:xfrm>
            <a:off x="2217930" y="6067319"/>
            <a:ext cx="2070211" cy="516074"/>
          </a:xfrm>
          <a:prstGeom prst="rect">
            <a:avLst/>
          </a:prstGeom>
          <a:noFill/>
          <a:ln>
            <a:noFill/>
          </a:ln>
        </p:spPr>
      </p:pic>
      <p:pic>
        <p:nvPicPr>
          <p:cNvPr id="187" name="Google Shape;187;p7">
            <a:extLst>
              <a:ext uri="{FF2B5EF4-FFF2-40B4-BE49-F238E27FC236}">
                <a16:creationId xmlns:a16="http://schemas.microsoft.com/office/drawing/2014/main" id="{CF12EB7C-ABEF-25B9-6A39-437165996923}"/>
              </a:ext>
            </a:extLst>
          </p:cNvPr>
          <p:cNvPicPr preferRelativeResize="0"/>
          <p:nvPr/>
        </p:nvPicPr>
        <p:blipFill rotWithShape="1">
          <a:blip r:embed="rId7">
            <a:alphaModFix/>
          </a:blip>
          <a:srcRect l="6215" t="43574" r="8292" b="20962"/>
          <a:stretch/>
        </p:blipFill>
        <p:spPr>
          <a:xfrm>
            <a:off x="6026030" y="6098313"/>
            <a:ext cx="1622580" cy="454100"/>
          </a:xfrm>
          <a:prstGeom prst="rect">
            <a:avLst/>
          </a:prstGeom>
          <a:noFill/>
          <a:ln>
            <a:noFill/>
          </a:ln>
        </p:spPr>
      </p:pic>
      <p:sp>
        <p:nvSpPr>
          <p:cNvPr id="188" name="Google Shape;188;p7">
            <a:extLst>
              <a:ext uri="{FF2B5EF4-FFF2-40B4-BE49-F238E27FC236}">
                <a16:creationId xmlns:a16="http://schemas.microsoft.com/office/drawing/2014/main" id="{5758147E-2336-1381-FAAC-1FEE2873FB54}"/>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lang="es-PE" dirty="0"/>
          </a:p>
        </p:txBody>
      </p:sp>
      <p:sp>
        <p:nvSpPr>
          <p:cNvPr id="4" name="CuadroTexto 3">
            <a:extLst>
              <a:ext uri="{FF2B5EF4-FFF2-40B4-BE49-F238E27FC236}">
                <a16:creationId xmlns:a16="http://schemas.microsoft.com/office/drawing/2014/main" id="{4A033457-08F1-F791-5B6C-1A8A9930C341}"/>
              </a:ext>
            </a:extLst>
          </p:cNvPr>
          <p:cNvSpPr txBox="1"/>
          <p:nvPr/>
        </p:nvSpPr>
        <p:spPr>
          <a:xfrm>
            <a:off x="857255" y="2617491"/>
            <a:ext cx="2902839"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Reconocimiento</a:t>
            </a:r>
            <a:endParaRPr lang="es-PE" sz="1800" b="1" dirty="0">
              <a:latin typeface="Source Sans Pro" panose="020B0503030403020204" pitchFamily="34" charset="0"/>
              <a:ea typeface="Source Sans Pro" panose="020B0503030403020204" pitchFamily="34" charset="0"/>
            </a:endParaRPr>
          </a:p>
        </p:txBody>
      </p:sp>
      <p:sp>
        <p:nvSpPr>
          <p:cNvPr id="5" name="Google Shape;166;p6">
            <a:extLst>
              <a:ext uri="{FF2B5EF4-FFF2-40B4-BE49-F238E27FC236}">
                <a16:creationId xmlns:a16="http://schemas.microsoft.com/office/drawing/2014/main" id="{81FECE99-17D2-0942-9C79-BE197A0F8562}"/>
              </a:ext>
            </a:extLst>
          </p:cNvPr>
          <p:cNvSpPr txBox="1"/>
          <p:nvPr/>
        </p:nvSpPr>
        <p:spPr>
          <a:xfrm>
            <a:off x="1527047" y="839488"/>
            <a:ext cx="8156449" cy="887659"/>
          </a:xfrm>
          <a:prstGeom prst="rect">
            <a:avLst/>
          </a:prstGeom>
          <a:noFill/>
          <a:ln>
            <a:noFill/>
          </a:ln>
        </p:spPr>
        <p:txBody>
          <a:bodyPr spcFirstLastPara="1" wrap="square" lIns="0" tIns="146300" rIns="0" bIns="0" anchor="ctr" anchorCtr="0">
            <a:noAutofit/>
          </a:bodyPr>
          <a:lstStyle/>
          <a:p>
            <a:pPr lvl="0" algn="ctr"/>
            <a:r>
              <a:rPr lang="es-ES" sz="2800" b="1" dirty="0">
                <a:solidFill>
                  <a:schemeClr val="lt1"/>
                </a:solidFill>
                <a:latin typeface="Source Sans Pro" panose="020B0503030403020204" pitchFamily="34" charset="0"/>
                <a:ea typeface="Source Sans Pro" panose="020B0503030403020204" pitchFamily="34" charset="0"/>
                <a:cs typeface="Avenir"/>
                <a:sym typeface="Avenir"/>
              </a:rPr>
              <a:t>Etapas del Recorrido del Comprador</a:t>
            </a:r>
          </a:p>
        </p:txBody>
      </p:sp>
      <p:sp>
        <p:nvSpPr>
          <p:cNvPr id="6" name="CuadroTexto 5">
            <a:extLst>
              <a:ext uri="{FF2B5EF4-FFF2-40B4-BE49-F238E27FC236}">
                <a16:creationId xmlns:a16="http://schemas.microsoft.com/office/drawing/2014/main" id="{D1D48C49-BBB2-0B18-5FC5-DE59B2D0999B}"/>
              </a:ext>
            </a:extLst>
          </p:cNvPr>
          <p:cNvSpPr txBox="1"/>
          <p:nvPr/>
        </p:nvSpPr>
        <p:spPr>
          <a:xfrm>
            <a:off x="4288141" y="2617491"/>
            <a:ext cx="2929526"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Consideración</a:t>
            </a:r>
            <a:endParaRPr lang="es-PE" sz="1800" b="1" dirty="0">
              <a:latin typeface="Source Sans Pro" panose="020B0503030403020204" pitchFamily="34" charset="0"/>
              <a:ea typeface="Source Sans Pro" panose="020B0503030403020204" pitchFamily="34" charset="0"/>
            </a:endParaRPr>
          </a:p>
        </p:txBody>
      </p:sp>
      <p:sp>
        <p:nvSpPr>
          <p:cNvPr id="7" name="CuadroTexto 6">
            <a:extLst>
              <a:ext uri="{FF2B5EF4-FFF2-40B4-BE49-F238E27FC236}">
                <a16:creationId xmlns:a16="http://schemas.microsoft.com/office/drawing/2014/main" id="{B763F5D7-17DE-6C07-B853-AFFFE97BC19A}"/>
              </a:ext>
            </a:extLst>
          </p:cNvPr>
          <p:cNvSpPr txBox="1"/>
          <p:nvPr/>
        </p:nvSpPr>
        <p:spPr>
          <a:xfrm>
            <a:off x="7745714" y="2617491"/>
            <a:ext cx="3254825"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Decisión</a:t>
            </a:r>
            <a:endParaRPr lang="es-PE" sz="1800" b="1" dirty="0">
              <a:latin typeface="Source Sans Pro" panose="020B0503030403020204" pitchFamily="34" charset="0"/>
              <a:ea typeface="Source Sans Pro" panose="020B0503030403020204" pitchFamily="34" charset="0"/>
            </a:endParaRPr>
          </a:p>
        </p:txBody>
      </p:sp>
      <p:sp>
        <p:nvSpPr>
          <p:cNvPr id="10" name="CuadroTexto 9">
            <a:extLst>
              <a:ext uri="{FF2B5EF4-FFF2-40B4-BE49-F238E27FC236}">
                <a16:creationId xmlns:a16="http://schemas.microsoft.com/office/drawing/2014/main" id="{73D0A3AB-A80C-DC2C-82EB-2B30C5521D83}"/>
              </a:ext>
            </a:extLst>
          </p:cNvPr>
          <p:cNvSpPr txBox="1"/>
          <p:nvPr/>
        </p:nvSpPr>
        <p:spPr>
          <a:xfrm>
            <a:off x="857256" y="3079737"/>
            <a:ext cx="2902838" cy="698525"/>
          </a:xfrm>
          <a:prstGeom prst="rect">
            <a:avLst/>
          </a:prstGeom>
          <a:noFill/>
        </p:spPr>
        <p:txBody>
          <a:bodyPr wrap="square">
            <a:spAutoFit/>
          </a:bodyPr>
          <a:lstStyle/>
          <a:p>
            <a:pPr>
              <a:lnSpc>
                <a:spcPct val="150000"/>
              </a:lnSpc>
            </a:pPr>
            <a:r>
              <a:rPr lang="es-ES" b="0" i="0" dirty="0">
                <a:solidFill>
                  <a:srgbClr val="FFFFFF"/>
                </a:solidFill>
                <a:effectLst/>
                <a:latin typeface="Source Sans Pro" panose="020B0503030403020204" pitchFamily="34" charset="0"/>
                <a:ea typeface="Source Sans Pro" panose="020B0503030403020204" pitchFamily="34" charset="0"/>
              </a:rPr>
              <a:t>El consumidor </a:t>
            </a:r>
            <a:r>
              <a:rPr lang="es-ES" b="0" i="0" dirty="0">
                <a:solidFill>
                  <a:srgbClr val="FFFFFF"/>
                </a:solidFill>
                <a:effectLst/>
                <a:highlight>
                  <a:srgbClr val="008080"/>
                </a:highlight>
                <a:latin typeface="Source Sans Pro" panose="020B0503030403020204" pitchFamily="34" charset="0"/>
                <a:ea typeface="Source Sans Pro" panose="020B0503030403020204" pitchFamily="34" charset="0"/>
              </a:rPr>
              <a:t>se da cuenta </a:t>
            </a:r>
            <a:r>
              <a:rPr lang="es-ES" b="0" i="0" dirty="0">
                <a:solidFill>
                  <a:srgbClr val="FFFFFF"/>
                </a:solidFill>
                <a:effectLst/>
                <a:latin typeface="Source Sans Pro" panose="020B0503030403020204" pitchFamily="34" charset="0"/>
                <a:ea typeface="Source Sans Pro" panose="020B0503030403020204" pitchFamily="34" charset="0"/>
              </a:rPr>
              <a:t>de que tiene una necesidad.</a:t>
            </a:r>
          </a:p>
        </p:txBody>
      </p:sp>
      <p:sp>
        <p:nvSpPr>
          <p:cNvPr id="11" name="CuadroTexto 10">
            <a:extLst>
              <a:ext uri="{FF2B5EF4-FFF2-40B4-BE49-F238E27FC236}">
                <a16:creationId xmlns:a16="http://schemas.microsoft.com/office/drawing/2014/main" id="{85428B0F-379C-17B5-94A9-C0C82780C81D}"/>
              </a:ext>
            </a:extLst>
          </p:cNvPr>
          <p:cNvSpPr txBox="1"/>
          <p:nvPr/>
        </p:nvSpPr>
        <p:spPr>
          <a:xfrm>
            <a:off x="4288140" y="3079737"/>
            <a:ext cx="2929527" cy="1021690"/>
          </a:xfrm>
          <a:prstGeom prst="rect">
            <a:avLst/>
          </a:prstGeom>
          <a:noFill/>
        </p:spPr>
        <p:txBody>
          <a:bodyPr wrap="square">
            <a:spAutoFit/>
          </a:bodyPr>
          <a:lstStyle/>
          <a:p>
            <a:pPr algn="l">
              <a:lnSpc>
                <a:spcPct val="150000"/>
              </a:lnSpc>
            </a:pPr>
            <a:r>
              <a:rPr lang="es-ES" b="0" i="0" dirty="0">
                <a:solidFill>
                  <a:srgbClr val="FFFFFF"/>
                </a:solidFill>
                <a:effectLst/>
                <a:latin typeface="Source Sans Pro" panose="020B0503030403020204" pitchFamily="34" charset="0"/>
                <a:ea typeface="Source Sans Pro" panose="020B0503030403020204" pitchFamily="34" charset="0"/>
              </a:rPr>
              <a:t>El consumidor </a:t>
            </a:r>
            <a:r>
              <a:rPr lang="es-ES" b="0" i="0" dirty="0">
                <a:solidFill>
                  <a:srgbClr val="FFFFFF"/>
                </a:solidFill>
                <a:effectLst/>
                <a:highlight>
                  <a:srgbClr val="008080"/>
                </a:highlight>
                <a:latin typeface="Source Sans Pro" panose="020B0503030403020204" pitchFamily="34" charset="0"/>
                <a:ea typeface="Source Sans Pro" panose="020B0503030403020204" pitchFamily="34" charset="0"/>
              </a:rPr>
              <a:t>investiga diferentes opciones</a:t>
            </a:r>
            <a:r>
              <a:rPr lang="es-ES" b="0" i="0" dirty="0">
                <a:solidFill>
                  <a:srgbClr val="FFFFFF"/>
                </a:solidFill>
                <a:effectLst/>
                <a:latin typeface="Source Sans Pro" panose="020B0503030403020204" pitchFamily="34" charset="0"/>
                <a:ea typeface="Source Sans Pro" panose="020B0503030403020204" pitchFamily="34" charset="0"/>
              </a:rPr>
              <a:t> para satisfacer su necesidad</a:t>
            </a:r>
          </a:p>
        </p:txBody>
      </p:sp>
      <p:sp>
        <p:nvSpPr>
          <p:cNvPr id="12" name="CuadroTexto 11">
            <a:extLst>
              <a:ext uri="{FF2B5EF4-FFF2-40B4-BE49-F238E27FC236}">
                <a16:creationId xmlns:a16="http://schemas.microsoft.com/office/drawing/2014/main" id="{F1E57744-22A8-01BB-8635-6B4B87A118C4}"/>
              </a:ext>
            </a:extLst>
          </p:cNvPr>
          <p:cNvSpPr txBox="1"/>
          <p:nvPr/>
        </p:nvSpPr>
        <p:spPr>
          <a:xfrm>
            <a:off x="7745715" y="3071343"/>
            <a:ext cx="3254824" cy="698653"/>
          </a:xfrm>
          <a:prstGeom prst="rect">
            <a:avLst/>
          </a:prstGeom>
          <a:noFill/>
        </p:spPr>
        <p:txBody>
          <a:bodyPr wrap="square">
            <a:spAutoFit/>
          </a:bodyPr>
          <a:lstStyle/>
          <a:p>
            <a:pPr>
              <a:lnSpc>
                <a:spcPct val="150000"/>
              </a:lnSpc>
            </a:pPr>
            <a:r>
              <a:rPr lang="es-ES" b="0" i="0" dirty="0">
                <a:solidFill>
                  <a:srgbClr val="FFFFFF"/>
                </a:solidFill>
                <a:effectLst/>
                <a:latin typeface="Source Sans Pro" panose="020B0503030403020204" pitchFamily="34" charset="0"/>
                <a:ea typeface="Source Sans Pro" panose="020B0503030403020204" pitchFamily="34" charset="0"/>
              </a:rPr>
              <a:t>El consumidor </a:t>
            </a:r>
            <a:r>
              <a:rPr lang="es-ES" b="0" i="0" dirty="0">
                <a:solidFill>
                  <a:srgbClr val="FFFFFF"/>
                </a:solidFill>
                <a:effectLst/>
                <a:highlight>
                  <a:srgbClr val="008080"/>
                </a:highlight>
                <a:latin typeface="Source Sans Pro" panose="020B0503030403020204" pitchFamily="34" charset="0"/>
                <a:ea typeface="Source Sans Pro" panose="020B0503030403020204" pitchFamily="34" charset="0"/>
              </a:rPr>
              <a:t>decide qué producto comprar para satisfacer su necesidad</a:t>
            </a:r>
            <a:endParaRPr lang="es-PE" dirty="0">
              <a:highlight>
                <a:srgbClr val="008080"/>
              </a:highligh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14094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F7C581C4-4040-0244-080A-F2CD52CE52D4}"/>
            </a:ext>
          </a:extLst>
        </p:cNvPr>
        <p:cNvGrpSpPr/>
        <p:nvPr/>
      </p:nvGrpSpPr>
      <p:grpSpPr>
        <a:xfrm>
          <a:off x="0" y="0"/>
          <a:ext cx="0" cy="0"/>
          <a:chOff x="0" y="0"/>
          <a:chExt cx="0" cy="0"/>
        </a:xfrm>
      </p:grpSpPr>
      <p:pic>
        <p:nvPicPr>
          <p:cNvPr id="193" name="Google Shape;193;p8">
            <a:extLst>
              <a:ext uri="{FF2B5EF4-FFF2-40B4-BE49-F238E27FC236}">
                <a16:creationId xmlns:a16="http://schemas.microsoft.com/office/drawing/2014/main" id="{A86EB09D-2FCD-563F-C439-CC4E9A99DBEF}"/>
              </a:ext>
            </a:extLst>
          </p:cNvPr>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97" name="Google Shape;197;p8">
            <a:extLst>
              <a:ext uri="{FF2B5EF4-FFF2-40B4-BE49-F238E27FC236}">
                <a16:creationId xmlns:a16="http://schemas.microsoft.com/office/drawing/2014/main" id="{F81AB0B8-F2F8-7359-273D-A432DE429A8A}"/>
              </a:ext>
            </a:extLst>
          </p:cNvPr>
          <p:cNvPicPr preferRelativeResize="0"/>
          <p:nvPr/>
        </p:nvPicPr>
        <p:blipFill rotWithShape="1">
          <a:blip r:embed="rId4">
            <a:alphaModFix/>
          </a:blip>
          <a:srcRect t="18303" b="18304"/>
          <a:stretch/>
        </p:blipFill>
        <p:spPr>
          <a:xfrm>
            <a:off x="268890" y="254657"/>
            <a:ext cx="1642461" cy="700383"/>
          </a:xfrm>
          <a:prstGeom prst="rect">
            <a:avLst/>
          </a:prstGeom>
          <a:noFill/>
          <a:ln>
            <a:noFill/>
          </a:ln>
        </p:spPr>
      </p:pic>
      <p:sp>
        <p:nvSpPr>
          <p:cNvPr id="198" name="Google Shape;198;p8">
            <a:extLst>
              <a:ext uri="{FF2B5EF4-FFF2-40B4-BE49-F238E27FC236}">
                <a16:creationId xmlns:a16="http://schemas.microsoft.com/office/drawing/2014/main" id="{41081261-0199-B40F-9628-2BECFC0F185D}"/>
              </a:ext>
            </a:extLst>
          </p:cNvPr>
          <p:cNvSpPr txBox="1"/>
          <p:nvPr/>
        </p:nvSpPr>
        <p:spPr>
          <a:xfrm>
            <a:off x="9902978" y="450959"/>
            <a:ext cx="19080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400" dirty="0">
                <a:solidFill>
                  <a:srgbClr val="166598"/>
                </a:solidFill>
                <a:latin typeface="Arial"/>
                <a:ea typeface="Arial"/>
                <a:cs typeface="Arial"/>
                <a:sym typeface="Arial"/>
              </a:rPr>
              <a:t>cbs.coop</a:t>
            </a:r>
            <a:endParaRPr dirty="0"/>
          </a:p>
        </p:txBody>
      </p:sp>
      <p:pic>
        <p:nvPicPr>
          <p:cNvPr id="199" name="Google Shape;199;p8">
            <a:extLst>
              <a:ext uri="{FF2B5EF4-FFF2-40B4-BE49-F238E27FC236}">
                <a16:creationId xmlns:a16="http://schemas.microsoft.com/office/drawing/2014/main" id="{8A68CEBA-5B00-7AEC-2450-CD2FD2A46664}"/>
              </a:ext>
            </a:extLst>
          </p:cNvPr>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00" name="Google Shape;200;p8">
            <a:extLst>
              <a:ext uri="{FF2B5EF4-FFF2-40B4-BE49-F238E27FC236}">
                <a16:creationId xmlns:a16="http://schemas.microsoft.com/office/drawing/2014/main" id="{7748476F-C9C5-E700-9C42-409C51615593}"/>
              </a:ext>
            </a:extLst>
          </p:cNvPr>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01" name="Google Shape;201;p8">
            <a:extLst>
              <a:ext uri="{FF2B5EF4-FFF2-40B4-BE49-F238E27FC236}">
                <a16:creationId xmlns:a16="http://schemas.microsoft.com/office/drawing/2014/main" id="{2002AE31-A87F-6D55-6360-224C23FA48C9}"/>
              </a:ext>
            </a:extLst>
          </p:cNvPr>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02" name="Google Shape;202;p8">
            <a:extLst>
              <a:ext uri="{FF2B5EF4-FFF2-40B4-BE49-F238E27FC236}">
                <a16:creationId xmlns:a16="http://schemas.microsoft.com/office/drawing/2014/main" id="{0220B98A-F22D-0452-A9F4-FA9001808DB1}"/>
              </a:ext>
            </a:extLst>
          </p:cNvPr>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03" name="Google Shape;203;p8">
            <a:extLst>
              <a:ext uri="{FF2B5EF4-FFF2-40B4-BE49-F238E27FC236}">
                <a16:creationId xmlns:a16="http://schemas.microsoft.com/office/drawing/2014/main" id="{E07616E7-1E07-4EFF-218F-ED4474C6B87F}"/>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4" name="Google Shape;166;p6">
            <a:extLst>
              <a:ext uri="{FF2B5EF4-FFF2-40B4-BE49-F238E27FC236}">
                <a16:creationId xmlns:a16="http://schemas.microsoft.com/office/drawing/2014/main" id="{0878EC87-BDE7-95C6-C441-B32898F5821F}"/>
              </a:ext>
            </a:extLst>
          </p:cNvPr>
          <p:cNvSpPr txBox="1"/>
          <p:nvPr/>
        </p:nvSpPr>
        <p:spPr>
          <a:xfrm>
            <a:off x="2530067" y="558337"/>
            <a:ext cx="7131865" cy="887659"/>
          </a:xfrm>
          <a:prstGeom prst="rect">
            <a:avLst/>
          </a:prstGeom>
          <a:noFill/>
          <a:ln>
            <a:noFill/>
          </a:ln>
        </p:spPr>
        <p:txBody>
          <a:bodyPr spcFirstLastPara="1" wrap="square" lIns="0" tIns="146300" rIns="0" bIns="0" anchor="ctr" anchorCtr="0">
            <a:noAutofit/>
          </a:bodyPr>
          <a:lstStyle/>
          <a:p>
            <a:pPr algn="ctr"/>
            <a:r>
              <a:rPr lang="es-ES" sz="2800" b="1" dirty="0">
                <a:solidFill>
                  <a:srgbClr val="166598"/>
                </a:solidFill>
                <a:latin typeface="Source Sans Pro" panose="020B0503030403020204" pitchFamily="34" charset="0"/>
                <a:ea typeface="Source Sans Pro" panose="020B0503030403020204" pitchFamily="34" charset="0"/>
                <a:cs typeface="Avenir"/>
                <a:sym typeface="Avenir"/>
              </a:rPr>
              <a:t>Ejemplos de Recorrido del Comprador</a:t>
            </a:r>
          </a:p>
        </p:txBody>
      </p:sp>
      <p:sp>
        <p:nvSpPr>
          <p:cNvPr id="2" name="CuadroTexto 1">
            <a:extLst>
              <a:ext uri="{FF2B5EF4-FFF2-40B4-BE49-F238E27FC236}">
                <a16:creationId xmlns:a16="http://schemas.microsoft.com/office/drawing/2014/main" id="{1FB1DE53-F92C-51C0-EF34-E54827C431D5}"/>
              </a:ext>
            </a:extLst>
          </p:cNvPr>
          <p:cNvSpPr txBox="1"/>
          <p:nvPr/>
        </p:nvSpPr>
        <p:spPr>
          <a:xfrm>
            <a:off x="857255" y="2792768"/>
            <a:ext cx="2902839"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Reconocimiento</a:t>
            </a:r>
            <a:endParaRPr lang="es-PE" sz="1800" b="1" dirty="0">
              <a:latin typeface="Source Sans Pro" panose="020B0503030403020204" pitchFamily="34" charset="0"/>
              <a:ea typeface="Source Sans Pro" panose="020B0503030403020204" pitchFamily="34" charset="0"/>
            </a:endParaRPr>
          </a:p>
        </p:txBody>
      </p:sp>
      <p:sp>
        <p:nvSpPr>
          <p:cNvPr id="3" name="CuadroTexto 2">
            <a:extLst>
              <a:ext uri="{FF2B5EF4-FFF2-40B4-BE49-F238E27FC236}">
                <a16:creationId xmlns:a16="http://schemas.microsoft.com/office/drawing/2014/main" id="{385689E0-D160-5C59-BBE4-666813DE3B70}"/>
              </a:ext>
            </a:extLst>
          </p:cNvPr>
          <p:cNvSpPr txBox="1"/>
          <p:nvPr/>
        </p:nvSpPr>
        <p:spPr>
          <a:xfrm>
            <a:off x="4288141" y="2792768"/>
            <a:ext cx="2929526"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Consideración</a:t>
            </a:r>
            <a:endParaRPr lang="es-PE" sz="1800" b="1" dirty="0">
              <a:latin typeface="Source Sans Pro" panose="020B0503030403020204" pitchFamily="34" charset="0"/>
              <a:ea typeface="Source Sans Pro" panose="020B0503030403020204" pitchFamily="34" charset="0"/>
            </a:endParaRPr>
          </a:p>
        </p:txBody>
      </p:sp>
      <p:sp>
        <p:nvSpPr>
          <p:cNvPr id="5" name="CuadroTexto 4">
            <a:extLst>
              <a:ext uri="{FF2B5EF4-FFF2-40B4-BE49-F238E27FC236}">
                <a16:creationId xmlns:a16="http://schemas.microsoft.com/office/drawing/2014/main" id="{F6D28DA7-B84C-AAC0-4A74-B4FB7B109D90}"/>
              </a:ext>
            </a:extLst>
          </p:cNvPr>
          <p:cNvSpPr txBox="1"/>
          <p:nvPr/>
        </p:nvSpPr>
        <p:spPr>
          <a:xfrm>
            <a:off x="7745714" y="2792768"/>
            <a:ext cx="3254825"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Decisión</a:t>
            </a:r>
            <a:endParaRPr lang="es-PE" sz="1800" b="1" dirty="0">
              <a:latin typeface="Source Sans Pro" panose="020B0503030403020204" pitchFamily="34" charset="0"/>
              <a:ea typeface="Source Sans Pro" panose="020B0503030403020204" pitchFamily="34" charset="0"/>
            </a:endParaRPr>
          </a:p>
        </p:txBody>
      </p:sp>
      <p:sp>
        <p:nvSpPr>
          <p:cNvPr id="6" name="CuadroTexto 5">
            <a:extLst>
              <a:ext uri="{FF2B5EF4-FFF2-40B4-BE49-F238E27FC236}">
                <a16:creationId xmlns:a16="http://schemas.microsoft.com/office/drawing/2014/main" id="{635112E2-079E-4E0B-5CF7-340C2EEB586A}"/>
              </a:ext>
            </a:extLst>
          </p:cNvPr>
          <p:cNvSpPr txBox="1"/>
          <p:nvPr/>
        </p:nvSpPr>
        <p:spPr>
          <a:xfrm>
            <a:off x="857256" y="3377544"/>
            <a:ext cx="2902838" cy="1021690"/>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El comprador se da cuenta de que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necesita productos agrícolas </a:t>
            </a:r>
            <a:r>
              <a:rPr lang="es-ES" b="1" i="0" dirty="0">
                <a:solidFill>
                  <a:schemeClr val="accent2"/>
                </a:solidFill>
                <a:effectLst/>
                <a:latin typeface="Source Sans Pro" panose="020B0503030403020204" pitchFamily="34" charset="0"/>
                <a:ea typeface="Source Sans Pro" panose="020B0503030403020204" pitchFamily="34" charset="0"/>
              </a:rPr>
              <a:t>frescos</a:t>
            </a:r>
            <a:r>
              <a:rPr lang="es-ES" b="0" i="0" dirty="0">
                <a:solidFill>
                  <a:schemeClr val="tx1"/>
                </a:solidFill>
                <a:effectLst/>
                <a:latin typeface="Source Sans Pro" panose="020B0503030403020204" pitchFamily="34" charset="0"/>
                <a:ea typeface="Source Sans Pro" panose="020B0503030403020204" pitchFamily="34" charset="0"/>
              </a:rPr>
              <a:t> </a:t>
            </a:r>
            <a:r>
              <a:rPr lang="es-ES" b="1" i="0" dirty="0">
                <a:solidFill>
                  <a:srgbClr val="FF0000"/>
                </a:solidFill>
                <a:effectLst/>
                <a:latin typeface="Source Sans Pro" panose="020B0503030403020204" pitchFamily="34" charset="0"/>
                <a:ea typeface="Source Sans Pro" panose="020B0503030403020204" pitchFamily="34" charset="0"/>
              </a:rPr>
              <a:t>para su negocio</a:t>
            </a:r>
            <a:r>
              <a:rPr lang="es-ES" b="0" i="0" dirty="0">
                <a:solidFill>
                  <a:schemeClr val="tx1"/>
                </a:solidFill>
                <a:effectLst/>
                <a:latin typeface="Source Sans Pro" panose="020B0503030403020204" pitchFamily="34" charset="0"/>
                <a:ea typeface="Source Sans Pro" panose="020B0503030403020204" pitchFamily="34" charset="0"/>
              </a:rPr>
              <a:t>.</a:t>
            </a:r>
          </a:p>
        </p:txBody>
      </p:sp>
      <p:sp>
        <p:nvSpPr>
          <p:cNvPr id="7" name="CuadroTexto 6">
            <a:extLst>
              <a:ext uri="{FF2B5EF4-FFF2-40B4-BE49-F238E27FC236}">
                <a16:creationId xmlns:a16="http://schemas.microsoft.com/office/drawing/2014/main" id="{F84A4681-3ECA-AF35-6BCB-4E479111DF92}"/>
              </a:ext>
            </a:extLst>
          </p:cNvPr>
          <p:cNvSpPr txBox="1"/>
          <p:nvPr/>
        </p:nvSpPr>
        <p:spPr>
          <a:xfrm>
            <a:off x="857255" y="2086238"/>
            <a:ext cx="10143284" cy="369332"/>
          </a:xfrm>
          <a:prstGeom prst="rect">
            <a:avLst/>
          </a:prstGeom>
          <a:noFill/>
        </p:spPr>
        <p:txBody>
          <a:bodyPr wrap="square">
            <a:spAutoFit/>
          </a:bodyPr>
          <a:lstStyle/>
          <a:p>
            <a:r>
              <a:rPr lang="es-ES" sz="1800" i="1" dirty="0">
                <a:solidFill>
                  <a:schemeClr val="tx1"/>
                </a:solidFill>
                <a:latin typeface="Source Sans Pro" panose="020B0503030403020204" pitchFamily="34" charset="0"/>
                <a:ea typeface="Source Sans Pro" panose="020B0503030403020204" pitchFamily="34" charset="0"/>
              </a:rPr>
              <a:t>CAMPOSOL</a:t>
            </a:r>
            <a:r>
              <a:rPr lang="es-ES" sz="1800" dirty="0">
                <a:solidFill>
                  <a:schemeClr val="tx1"/>
                </a:solidFill>
                <a:latin typeface="Source Sans Pro" panose="020B0503030403020204" pitchFamily="34" charset="0"/>
                <a:ea typeface="Source Sans Pro" panose="020B0503030403020204" pitchFamily="34" charset="0"/>
              </a:rPr>
              <a:t>: Recorrido </a:t>
            </a:r>
            <a:r>
              <a:rPr lang="es-ES" sz="1800" i="0" dirty="0">
                <a:solidFill>
                  <a:schemeClr val="tx1"/>
                </a:solidFill>
                <a:effectLst/>
                <a:latin typeface="Source Sans Pro" panose="020B0503030403020204" pitchFamily="34" charset="0"/>
                <a:ea typeface="Source Sans Pro" panose="020B0503030403020204" pitchFamily="34" charset="0"/>
              </a:rPr>
              <a:t>de un </a:t>
            </a:r>
            <a:r>
              <a:rPr lang="es-ES" sz="1800" b="1" i="0" dirty="0">
                <a:solidFill>
                  <a:schemeClr val="tx1"/>
                </a:solidFill>
                <a:effectLst/>
                <a:latin typeface="Source Sans Pro" panose="020B0503030403020204" pitchFamily="34" charset="0"/>
                <a:ea typeface="Source Sans Pro" panose="020B0503030403020204" pitchFamily="34" charset="0"/>
              </a:rPr>
              <a:t>comprador internacional de productos agrícolas frescos.</a:t>
            </a:r>
          </a:p>
        </p:txBody>
      </p:sp>
      <p:sp>
        <p:nvSpPr>
          <p:cNvPr id="8" name="CuadroTexto 7">
            <a:extLst>
              <a:ext uri="{FF2B5EF4-FFF2-40B4-BE49-F238E27FC236}">
                <a16:creationId xmlns:a16="http://schemas.microsoft.com/office/drawing/2014/main" id="{B5F76A82-2E9E-7D16-8A2F-6C7BD42728F3}"/>
              </a:ext>
            </a:extLst>
          </p:cNvPr>
          <p:cNvSpPr txBox="1"/>
          <p:nvPr/>
        </p:nvSpPr>
        <p:spPr>
          <a:xfrm>
            <a:off x="4288141" y="3377544"/>
            <a:ext cx="2929526" cy="1668021"/>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El comprador investiga diferentes proveedores y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descubre</a:t>
            </a:r>
            <a:r>
              <a:rPr lang="es-ES" b="0" i="0" dirty="0">
                <a:solidFill>
                  <a:schemeClr val="tx1"/>
                </a:solidFill>
                <a:effectLst/>
                <a:latin typeface="Source Sans Pro" panose="020B0503030403020204" pitchFamily="34" charset="0"/>
                <a:ea typeface="Source Sans Pro" panose="020B0503030403020204" pitchFamily="34" charset="0"/>
              </a:rPr>
              <a:t> que Camposol ofrece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productos de alta calidad</a:t>
            </a:r>
            <a:r>
              <a:rPr lang="es-ES" b="1" i="0" dirty="0">
                <a:solidFill>
                  <a:schemeClr val="tx1"/>
                </a:solidFill>
                <a:effectLst/>
                <a:latin typeface="Source Sans Pro" panose="020B0503030403020204" pitchFamily="34" charset="0"/>
                <a:ea typeface="Source Sans Pro" panose="020B0503030403020204" pitchFamily="34" charset="0"/>
              </a:rPr>
              <a:t> y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utiliza prácticas sostenibles.</a:t>
            </a:r>
          </a:p>
        </p:txBody>
      </p:sp>
      <p:sp>
        <p:nvSpPr>
          <p:cNvPr id="9" name="CuadroTexto 8">
            <a:extLst>
              <a:ext uri="{FF2B5EF4-FFF2-40B4-BE49-F238E27FC236}">
                <a16:creationId xmlns:a16="http://schemas.microsoft.com/office/drawing/2014/main" id="{7B381389-3306-61A0-ED7A-03E99934D6AB}"/>
              </a:ext>
            </a:extLst>
          </p:cNvPr>
          <p:cNvSpPr txBox="1"/>
          <p:nvPr/>
        </p:nvSpPr>
        <p:spPr>
          <a:xfrm>
            <a:off x="7748765" y="3377544"/>
            <a:ext cx="3251774" cy="1027782"/>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El comprador decide comprar productos de Camposol debido a su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compromiso con la calidad y la sostenibilidad.</a:t>
            </a:r>
          </a:p>
        </p:txBody>
      </p:sp>
    </p:spTree>
    <p:extLst>
      <p:ext uri="{BB962C8B-B14F-4D97-AF65-F5344CB8AC3E}">
        <p14:creationId xmlns:p14="http://schemas.microsoft.com/office/powerpoint/2010/main" val="208205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FE79AB2C-E4CD-8801-2506-3DCB8D64883A}"/>
            </a:ext>
          </a:extLst>
        </p:cNvPr>
        <p:cNvGrpSpPr/>
        <p:nvPr/>
      </p:nvGrpSpPr>
      <p:grpSpPr>
        <a:xfrm>
          <a:off x="0" y="0"/>
          <a:ext cx="0" cy="0"/>
          <a:chOff x="0" y="0"/>
          <a:chExt cx="0" cy="0"/>
        </a:xfrm>
      </p:grpSpPr>
      <p:pic>
        <p:nvPicPr>
          <p:cNvPr id="193" name="Google Shape;193;p8">
            <a:extLst>
              <a:ext uri="{FF2B5EF4-FFF2-40B4-BE49-F238E27FC236}">
                <a16:creationId xmlns:a16="http://schemas.microsoft.com/office/drawing/2014/main" id="{C19A0FFC-BCB5-5939-06EF-7EE8C674D7F6}"/>
              </a:ext>
            </a:extLst>
          </p:cNvPr>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97" name="Google Shape;197;p8">
            <a:extLst>
              <a:ext uri="{FF2B5EF4-FFF2-40B4-BE49-F238E27FC236}">
                <a16:creationId xmlns:a16="http://schemas.microsoft.com/office/drawing/2014/main" id="{E7826165-85C9-D924-5BBC-2F39CD8FD9C5}"/>
              </a:ext>
            </a:extLst>
          </p:cNvPr>
          <p:cNvPicPr preferRelativeResize="0"/>
          <p:nvPr/>
        </p:nvPicPr>
        <p:blipFill rotWithShape="1">
          <a:blip r:embed="rId4">
            <a:alphaModFix/>
          </a:blip>
          <a:srcRect t="18303" b="18304"/>
          <a:stretch/>
        </p:blipFill>
        <p:spPr>
          <a:xfrm>
            <a:off x="268890" y="254657"/>
            <a:ext cx="1642461" cy="700383"/>
          </a:xfrm>
          <a:prstGeom prst="rect">
            <a:avLst/>
          </a:prstGeom>
          <a:noFill/>
          <a:ln>
            <a:noFill/>
          </a:ln>
        </p:spPr>
      </p:pic>
      <p:sp>
        <p:nvSpPr>
          <p:cNvPr id="198" name="Google Shape;198;p8">
            <a:extLst>
              <a:ext uri="{FF2B5EF4-FFF2-40B4-BE49-F238E27FC236}">
                <a16:creationId xmlns:a16="http://schemas.microsoft.com/office/drawing/2014/main" id="{1075D6D8-87B8-CE27-EAEA-E2619C21D0BC}"/>
              </a:ext>
            </a:extLst>
          </p:cNvPr>
          <p:cNvSpPr txBox="1"/>
          <p:nvPr/>
        </p:nvSpPr>
        <p:spPr>
          <a:xfrm>
            <a:off x="9902978" y="450959"/>
            <a:ext cx="19080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400" dirty="0">
                <a:solidFill>
                  <a:srgbClr val="166598"/>
                </a:solidFill>
                <a:latin typeface="Arial"/>
                <a:ea typeface="Arial"/>
                <a:cs typeface="Arial"/>
                <a:sym typeface="Arial"/>
              </a:rPr>
              <a:t>cbs.coop</a:t>
            </a:r>
            <a:endParaRPr dirty="0"/>
          </a:p>
        </p:txBody>
      </p:sp>
      <p:pic>
        <p:nvPicPr>
          <p:cNvPr id="199" name="Google Shape;199;p8">
            <a:extLst>
              <a:ext uri="{FF2B5EF4-FFF2-40B4-BE49-F238E27FC236}">
                <a16:creationId xmlns:a16="http://schemas.microsoft.com/office/drawing/2014/main" id="{DEC525C8-8D65-E6F5-2D53-AAF578958545}"/>
              </a:ext>
            </a:extLst>
          </p:cNvPr>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00" name="Google Shape;200;p8">
            <a:extLst>
              <a:ext uri="{FF2B5EF4-FFF2-40B4-BE49-F238E27FC236}">
                <a16:creationId xmlns:a16="http://schemas.microsoft.com/office/drawing/2014/main" id="{03031211-0ADC-3308-4050-D3EB0852A40D}"/>
              </a:ext>
            </a:extLst>
          </p:cNvPr>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01" name="Google Shape;201;p8">
            <a:extLst>
              <a:ext uri="{FF2B5EF4-FFF2-40B4-BE49-F238E27FC236}">
                <a16:creationId xmlns:a16="http://schemas.microsoft.com/office/drawing/2014/main" id="{56771387-8BA8-B928-4074-FC8CF7EA85E9}"/>
              </a:ext>
            </a:extLst>
          </p:cNvPr>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02" name="Google Shape;202;p8">
            <a:extLst>
              <a:ext uri="{FF2B5EF4-FFF2-40B4-BE49-F238E27FC236}">
                <a16:creationId xmlns:a16="http://schemas.microsoft.com/office/drawing/2014/main" id="{8BCF098B-555F-6099-57A0-3C2F35283CCF}"/>
              </a:ext>
            </a:extLst>
          </p:cNvPr>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03" name="Google Shape;203;p8">
            <a:extLst>
              <a:ext uri="{FF2B5EF4-FFF2-40B4-BE49-F238E27FC236}">
                <a16:creationId xmlns:a16="http://schemas.microsoft.com/office/drawing/2014/main" id="{2D418D8A-4F52-697C-D7BC-83A2C5CF2D95}"/>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4" name="Google Shape;166;p6">
            <a:extLst>
              <a:ext uri="{FF2B5EF4-FFF2-40B4-BE49-F238E27FC236}">
                <a16:creationId xmlns:a16="http://schemas.microsoft.com/office/drawing/2014/main" id="{427A9306-B571-D779-9019-A207D879A83C}"/>
              </a:ext>
            </a:extLst>
          </p:cNvPr>
          <p:cNvSpPr txBox="1"/>
          <p:nvPr/>
        </p:nvSpPr>
        <p:spPr>
          <a:xfrm>
            <a:off x="2530067" y="558337"/>
            <a:ext cx="7131865" cy="887659"/>
          </a:xfrm>
          <a:prstGeom prst="rect">
            <a:avLst/>
          </a:prstGeom>
          <a:noFill/>
          <a:ln>
            <a:noFill/>
          </a:ln>
        </p:spPr>
        <p:txBody>
          <a:bodyPr spcFirstLastPara="1" wrap="square" lIns="0" tIns="146300" rIns="0" bIns="0" anchor="ctr" anchorCtr="0">
            <a:noAutofit/>
          </a:bodyPr>
          <a:lstStyle/>
          <a:p>
            <a:pPr algn="ctr"/>
            <a:r>
              <a:rPr lang="es-ES" sz="2800" b="1" dirty="0">
                <a:solidFill>
                  <a:srgbClr val="166598"/>
                </a:solidFill>
                <a:latin typeface="Source Sans Pro" panose="020B0503030403020204" pitchFamily="34" charset="0"/>
                <a:ea typeface="Source Sans Pro" panose="020B0503030403020204" pitchFamily="34" charset="0"/>
                <a:cs typeface="Avenir"/>
                <a:sym typeface="Avenir"/>
              </a:rPr>
              <a:t>Ejemplos de Recorrido del Comprador</a:t>
            </a:r>
          </a:p>
        </p:txBody>
      </p:sp>
      <p:sp>
        <p:nvSpPr>
          <p:cNvPr id="2" name="CuadroTexto 1">
            <a:extLst>
              <a:ext uri="{FF2B5EF4-FFF2-40B4-BE49-F238E27FC236}">
                <a16:creationId xmlns:a16="http://schemas.microsoft.com/office/drawing/2014/main" id="{0D1F1998-AACC-F16F-F4E9-02A1BAD4BAAA}"/>
              </a:ext>
            </a:extLst>
          </p:cNvPr>
          <p:cNvSpPr txBox="1"/>
          <p:nvPr/>
        </p:nvSpPr>
        <p:spPr>
          <a:xfrm>
            <a:off x="857255" y="2792768"/>
            <a:ext cx="2902839"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Reconocimiento</a:t>
            </a:r>
            <a:endParaRPr lang="es-PE" sz="1800" b="1" dirty="0">
              <a:latin typeface="Source Sans Pro" panose="020B0503030403020204" pitchFamily="34" charset="0"/>
              <a:ea typeface="Source Sans Pro" panose="020B0503030403020204" pitchFamily="34" charset="0"/>
            </a:endParaRPr>
          </a:p>
        </p:txBody>
      </p:sp>
      <p:sp>
        <p:nvSpPr>
          <p:cNvPr id="3" name="CuadroTexto 2">
            <a:extLst>
              <a:ext uri="{FF2B5EF4-FFF2-40B4-BE49-F238E27FC236}">
                <a16:creationId xmlns:a16="http://schemas.microsoft.com/office/drawing/2014/main" id="{903F9CE2-B35A-4409-06CC-366CFA0FA3F9}"/>
              </a:ext>
            </a:extLst>
          </p:cNvPr>
          <p:cNvSpPr txBox="1"/>
          <p:nvPr/>
        </p:nvSpPr>
        <p:spPr>
          <a:xfrm>
            <a:off x="4288141" y="2792768"/>
            <a:ext cx="2929526"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Consideración</a:t>
            </a:r>
            <a:endParaRPr lang="es-PE" sz="1800" b="1" dirty="0">
              <a:latin typeface="Source Sans Pro" panose="020B0503030403020204" pitchFamily="34" charset="0"/>
              <a:ea typeface="Source Sans Pro" panose="020B0503030403020204" pitchFamily="34" charset="0"/>
            </a:endParaRPr>
          </a:p>
        </p:txBody>
      </p:sp>
      <p:sp>
        <p:nvSpPr>
          <p:cNvPr id="5" name="CuadroTexto 4">
            <a:extLst>
              <a:ext uri="{FF2B5EF4-FFF2-40B4-BE49-F238E27FC236}">
                <a16:creationId xmlns:a16="http://schemas.microsoft.com/office/drawing/2014/main" id="{2853579D-C5CA-D45C-0DC3-6F1E95E38561}"/>
              </a:ext>
            </a:extLst>
          </p:cNvPr>
          <p:cNvSpPr txBox="1"/>
          <p:nvPr/>
        </p:nvSpPr>
        <p:spPr>
          <a:xfrm>
            <a:off x="7745714" y="2792768"/>
            <a:ext cx="3254825"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Decisión</a:t>
            </a:r>
            <a:endParaRPr lang="es-PE" sz="1800" b="1" dirty="0">
              <a:latin typeface="Source Sans Pro" panose="020B0503030403020204" pitchFamily="34" charset="0"/>
              <a:ea typeface="Source Sans Pro" panose="020B0503030403020204" pitchFamily="34" charset="0"/>
            </a:endParaRPr>
          </a:p>
        </p:txBody>
      </p:sp>
      <p:sp>
        <p:nvSpPr>
          <p:cNvPr id="6" name="CuadroTexto 5">
            <a:extLst>
              <a:ext uri="{FF2B5EF4-FFF2-40B4-BE49-F238E27FC236}">
                <a16:creationId xmlns:a16="http://schemas.microsoft.com/office/drawing/2014/main" id="{C7853EB2-A6DF-2300-996C-51B33700A097}"/>
              </a:ext>
            </a:extLst>
          </p:cNvPr>
          <p:cNvSpPr txBox="1"/>
          <p:nvPr/>
        </p:nvSpPr>
        <p:spPr>
          <a:xfrm>
            <a:off x="857256" y="3377544"/>
            <a:ext cx="2902838" cy="1021690"/>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El comprador se da cuenta de que necesita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productos agrícolas </a:t>
            </a:r>
            <a:r>
              <a:rPr lang="es-ES" b="1" i="0" dirty="0">
                <a:solidFill>
                  <a:srgbClr val="FF0000"/>
                </a:solidFill>
                <a:effectLst/>
                <a:latin typeface="Source Sans Pro" panose="020B0503030403020204" pitchFamily="34" charset="0"/>
                <a:ea typeface="Source Sans Pro" panose="020B0503030403020204" pitchFamily="34" charset="0"/>
              </a:rPr>
              <a:t>para su negocio</a:t>
            </a:r>
            <a:r>
              <a:rPr lang="es-ES" b="1" i="0" dirty="0">
                <a:solidFill>
                  <a:schemeClr val="tx1"/>
                </a:solidFill>
                <a:effectLst/>
                <a:latin typeface="Source Sans Pro" panose="020B0503030403020204" pitchFamily="34" charset="0"/>
                <a:ea typeface="Source Sans Pro" panose="020B0503030403020204" pitchFamily="34" charset="0"/>
              </a:rPr>
              <a:t>.</a:t>
            </a:r>
            <a:endParaRPr lang="es-ES" b="1" i="0" dirty="0">
              <a:solidFill>
                <a:schemeClr val="tx1"/>
              </a:solidFill>
              <a:effectLst/>
              <a:highlight>
                <a:srgbClr val="008080"/>
              </a:highlight>
              <a:latin typeface="Source Sans Pro" panose="020B0503030403020204" pitchFamily="34" charset="0"/>
              <a:ea typeface="Source Sans Pro" panose="020B0503030403020204" pitchFamily="34" charset="0"/>
            </a:endParaRPr>
          </a:p>
        </p:txBody>
      </p:sp>
      <p:sp>
        <p:nvSpPr>
          <p:cNvPr id="7" name="CuadroTexto 6">
            <a:extLst>
              <a:ext uri="{FF2B5EF4-FFF2-40B4-BE49-F238E27FC236}">
                <a16:creationId xmlns:a16="http://schemas.microsoft.com/office/drawing/2014/main" id="{A45AFB90-86CF-F233-7564-70DC8B3E48DE}"/>
              </a:ext>
            </a:extLst>
          </p:cNvPr>
          <p:cNvSpPr txBox="1"/>
          <p:nvPr/>
        </p:nvSpPr>
        <p:spPr>
          <a:xfrm>
            <a:off x="857255" y="2086238"/>
            <a:ext cx="10143284" cy="369332"/>
          </a:xfrm>
          <a:prstGeom prst="rect">
            <a:avLst/>
          </a:prstGeom>
          <a:noFill/>
        </p:spPr>
        <p:txBody>
          <a:bodyPr wrap="square">
            <a:spAutoFit/>
          </a:bodyPr>
          <a:lstStyle/>
          <a:p>
            <a:r>
              <a:rPr lang="es-ES" sz="1800" i="1" dirty="0">
                <a:solidFill>
                  <a:schemeClr val="tx1"/>
                </a:solidFill>
                <a:latin typeface="Source Sans Pro" panose="020B0503030403020204" pitchFamily="34" charset="0"/>
                <a:ea typeface="Source Sans Pro" panose="020B0503030403020204" pitchFamily="34" charset="0"/>
              </a:rPr>
              <a:t>Chimú Agropecuaria: </a:t>
            </a:r>
            <a:r>
              <a:rPr lang="es-ES" sz="1800" dirty="0" err="1">
                <a:solidFill>
                  <a:schemeClr val="tx1"/>
                </a:solidFill>
                <a:latin typeface="Source Sans Pro" panose="020B0503030403020204" pitchFamily="34" charset="0"/>
                <a:ea typeface="Source Sans Pro" panose="020B0503030403020204" pitchFamily="34" charset="0"/>
              </a:rPr>
              <a:t>Buyer’s</a:t>
            </a:r>
            <a:r>
              <a:rPr lang="es-ES" sz="1800" dirty="0">
                <a:solidFill>
                  <a:schemeClr val="tx1"/>
                </a:solidFill>
                <a:latin typeface="Source Sans Pro" panose="020B0503030403020204" pitchFamily="34" charset="0"/>
                <a:ea typeface="Source Sans Pro" panose="020B0503030403020204" pitchFamily="34" charset="0"/>
              </a:rPr>
              <a:t> </a:t>
            </a:r>
            <a:r>
              <a:rPr lang="es-ES" sz="1800" dirty="0" err="1">
                <a:solidFill>
                  <a:schemeClr val="tx1"/>
                </a:solidFill>
                <a:latin typeface="Source Sans Pro" panose="020B0503030403020204" pitchFamily="34" charset="0"/>
                <a:ea typeface="Source Sans Pro" panose="020B0503030403020204" pitchFamily="34" charset="0"/>
              </a:rPr>
              <a:t>journey</a:t>
            </a:r>
            <a:r>
              <a:rPr lang="es-ES" sz="1800" dirty="0">
                <a:solidFill>
                  <a:schemeClr val="tx1"/>
                </a:solidFill>
                <a:latin typeface="Source Sans Pro" panose="020B0503030403020204" pitchFamily="34" charset="0"/>
                <a:ea typeface="Source Sans Pro" panose="020B0503030403020204" pitchFamily="34" charset="0"/>
              </a:rPr>
              <a:t> de un </a:t>
            </a:r>
            <a:r>
              <a:rPr lang="es-ES" sz="1800" b="1" dirty="0">
                <a:solidFill>
                  <a:schemeClr val="tx1"/>
                </a:solidFill>
                <a:latin typeface="Source Sans Pro" panose="020B0503030403020204" pitchFamily="34" charset="0"/>
                <a:ea typeface="Source Sans Pro" panose="020B0503030403020204" pitchFamily="34" charset="0"/>
              </a:rPr>
              <a:t>comprador local de productos agrícolas.</a:t>
            </a:r>
            <a:endParaRPr lang="es-ES" sz="1800" b="1" dirty="0">
              <a:solidFill>
                <a:schemeClr val="tx1"/>
              </a:solidFill>
              <a:effectLst/>
              <a:latin typeface="Source Sans Pro" panose="020B0503030403020204" pitchFamily="34" charset="0"/>
              <a:ea typeface="Source Sans Pro" panose="020B0503030403020204" pitchFamily="34" charset="0"/>
            </a:endParaRPr>
          </a:p>
        </p:txBody>
      </p:sp>
      <p:sp>
        <p:nvSpPr>
          <p:cNvPr id="8" name="CuadroTexto 7">
            <a:extLst>
              <a:ext uri="{FF2B5EF4-FFF2-40B4-BE49-F238E27FC236}">
                <a16:creationId xmlns:a16="http://schemas.microsoft.com/office/drawing/2014/main" id="{A0E4383C-CF52-8B5D-3EB3-CD0BD5D890DF}"/>
              </a:ext>
            </a:extLst>
          </p:cNvPr>
          <p:cNvSpPr txBox="1"/>
          <p:nvPr/>
        </p:nvSpPr>
        <p:spPr>
          <a:xfrm>
            <a:off x="4288141" y="3377544"/>
            <a:ext cx="2929526" cy="1344855"/>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El comprador investiga diferentes proveedores y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descubre</a:t>
            </a:r>
            <a:r>
              <a:rPr lang="es-ES" b="0" i="0" dirty="0">
                <a:solidFill>
                  <a:schemeClr val="tx1"/>
                </a:solidFill>
                <a:effectLst/>
                <a:latin typeface="Source Sans Pro" panose="020B0503030403020204" pitchFamily="34" charset="0"/>
                <a:ea typeface="Source Sans Pro" panose="020B0503030403020204" pitchFamily="34" charset="0"/>
              </a:rPr>
              <a:t> que Chimú Agropecuaria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ofrece una amplia variedad de productos</a:t>
            </a:r>
            <a:r>
              <a:rPr lang="es-ES" b="0" i="0" dirty="0">
                <a:solidFill>
                  <a:schemeClr val="tx1"/>
                </a:solidFill>
                <a:effectLst/>
                <a:latin typeface="Source Sans Pro" panose="020B0503030403020204" pitchFamily="34" charset="0"/>
                <a:ea typeface="Source Sans Pro" panose="020B0503030403020204" pitchFamily="34" charset="0"/>
              </a:rPr>
              <a:t>.</a:t>
            </a:r>
            <a:endParaRPr lang="es-ES" b="1" i="0" dirty="0">
              <a:solidFill>
                <a:schemeClr val="bg1"/>
              </a:solidFill>
              <a:effectLst/>
              <a:highlight>
                <a:srgbClr val="008080"/>
              </a:highlight>
              <a:latin typeface="Source Sans Pro" panose="020B0503030403020204" pitchFamily="34" charset="0"/>
              <a:ea typeface="Source Sans Pro" panose="020B0503030403020204" pitchFamily="34" charset="0"/>
            </a:endParaRPr>
          </a:p>
        </p:txBody>
      </p:sp>
      <p:sp>
        <p:nvSpPr>
          <p:cNvPr id="9" name="CuadroTexto 8">
            <a:extLst>
              <a:ext uri="{FF2B5EF4-FFF2-40B4-BE49-F238E27FC236}">
                <a16:creationId xmlns:a16="http://schemas.microsoft.com/office/drawing/2014/main" id="{7D6D4FA0-2F12-CD49-21A4-3805497B20F0}"/>
              </a:ext>
            </a:extLst>
          </p:cNvPr>
          <p:cNvSpPr txBox="1"/>
          <p:nvPr/>
        </p:nvSpPr>
        <p:spPr>
          <a:xfrm>
            <a:off x="7748765" y="3377544"/>
            <a:ext cx="3251774" cy="1021690"/>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El comprador decide comprar productos de Chimú Agropecuaria </a:t>
            </a:r>
            <a:r>
              <a:rPr lang="es-ES" b="1" i="0" dirty="0">
                <a:solidFill>
                  <a:schemeClr val="bg1"/>
                </a:solidFill>
                <a:effectLst/>
                <a:highlight>
                  <a:srgbClr val="008080"/>
                </a:highlight>
                <a:latin typeface="Source Sans Pro" panose="020B0503030403020204" pitchFamily="34" charset="0"/>
                <a:ea typeface="Source Sans Pro" panose="020B0503030403020204" pitchFamily="34" charset="0"/>
              </a:rPr>
              <a:t>debido a su variedad y calidad</a:t>
            </a:r>
            <a:r>
              <a:rPr lang="es-ES" b="0" i="0" dirty="0">
                <a:solidFill>
                  <a:schemeClr val="tx1"/>
                </a:solidFill>
                <a:effectLst/>
                <a:latin typeface="Source Sans Pro" panose="020B0503030403020204" pitchFamily="34" charset="0"/>
                <a:ea typeface="Source Sans Pro" panose="020B0503030403020204" pitchFamily="34" charset="0"/>
              </a:rPr>
              <a:t>.</a:t>
            </a:r>
            <a:endParaRPr lang="es-ES" b="1" i="0" dirty="0">
              <a:solidFill>
                <a:schemeClr val="bg1"/>
              </a:solidFill>
              <a:effectLs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4903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2952B69C-C93E-FB7B-7052-2BACB8A24652}"/>
            </a:ext>
          </a:extLst>
        </p:cNvPr>
        <p:cNvGrpSpPr/>
        <p:nvPr/>
      </p:nvGrpSpPr>
      <p:grpSpPr>
        <a:xfrm>
          <a:off x="0" y="0"/>
          <a:ext cx="0" cy="0"/>
          <a:chOff x="0" y="0"/>
          <a:chExt cx="0" cy="0"/>
        </a:xfrm>
      </p:grpSpPr>
      <p:pic>
        <p:nvPicPr>
          <p:cNvPr id="193" name="Google Shape;193;p8">
            <a:extLst>
              <a:ext uri="{FF2B5EF4-FFF2-40B4-BE49-F238E27FC236}">
                <a16:creationId xmlns:a16="http://schemas.microsoft.com/office/drawing/2014/main" id="{016C8EB7-58EA-1013-3542-EBBEC864354D}"/>
              </a:ext>
            </a:extLst>
          </p:cNvPr>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97" name="Google Shape;197;p8">
            <a:extLst>
              <a:ext uri="{FF2B5EF4-FFF2-40B4-BE49-F238E27FC236}">
                <a16:creationId xmlns:a16="http://schemas.microsoft.com/office/drawing/2014/main" id="{363BFACF-A16F-58F0-EE47-3D564A76E392}"/>
              </a:ext>
            </a:extLst>
          </p:cNvPr>
          <p:cNvPicPr preferRelativeResize="0"/>
          <p:nvPr/>
        </p:nvPicPr>
        <p:blipFill rotWithShape="1">
          <a:blip r:embed="rId4">
            <a:alphaModFix/>
          </a:blip>
          <a:srcRect t="18303" b="18304"/>
          <a:stretch/>
        </p:blipFill>
        <p:spPr>
          <a:xfrm>
            <a:off x="268890" y="254657"/>
            <a:ext cx="1642461" cy="700383"/>
          </a:xfrm>
          <a:prstGeom prst="rect">
            <a:avLst/>
          </a:prstGeom>
          <a:noFill/>
          <a:ln>
            <a:noFill/>
          </a:ln>
        </p:spPr>
      </p:pic>
      <p:sp>
        <p:nvSpPr>
          <p:cNvPr id="198" name="Google Shape;198;p8">
            <a:extLst>
              <a:ext uri="{FF2B5EF4-FFF2-40B4-BE49-F238E27FC236}">
                <a16:creationId xmlns:a16="http://schemas.microsoft.com/office/drawing/2014/main" id="{57609724-8E48-B747-A19A-920878589A8D}"/>
              </a:ext>
            </a:extLst>
          </p:cNvPr>
          <p:cNvSpPr txBox="1"/>
          <p:nvPr/>
        </p:nvSpPr>
        <p:spPr>
          <a:xfrm>
            <a:off x="9902978" y="450959"/>
            <a:ext cx="19080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400" dirty="0">
                <a:solidFill>
                  <a:srgbClr val="166598"/>
                </a:solidFill>
                <a:latin typeface="Arial"/>
                <a:ea typeface="Arial"/>
                <a:cs typeface="Arial"/>
                <a:sym typeface="Arial"/>
              </a:rPr>
              <a:t>cbs.coop</a:t>
            </a:r>
            <a:endParaRPr dirty="0"/>
          </a:p>
        </p:txBody>
      </p:sp>
      <p:pic>
        <p:nvPicPr>
          <p:cNvPr id="199" name="Google Shape;199;p8">
            <a:extLst>
              <a:ext uri="{FF2B5EF4-FFF2-40B4-BE49-F238E27FC236}">
                <a16:creationId xmlns:a16="http://schemas.microsoft.com/office/drawing/2014/main" id="{5C6B4CCC-19F9-C293-2903-3FAA9EE0CFBC}"/>
              </a:ext>
            </a:extLst>
          </p:cNvPr>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00" name="Google Shape;200;p8">
            <a:extLst>
              <a:ext uri="{FF2B5EF4-FFF2-40B4-BE49-F238E27FC236}">
                <a16:creationId xmlns:a16="http://schemas.microsoft.com/office/drawing/2014/main" id="{1B19E0D2-EA0A-3230-A124-77FF5CF1DB59}"/>
              </a:ext>
            </a:extLst>
          </p:cNvPr>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01" name="Google Shape;201;p8">
            <a:extLst>
              <a:ext uri="{FF2B5EF4-FFF2-40B4-BE49-F238E27FC236}">
                <a16:creationId xmlns:a16="http://schemas.microsoft.com/office/drawing/2014/main" id="{04797DD2-6ABE-7A37-2663-B9A341CC16B9}"/>
              </a:ext>
            </a:extLst>
          </p:cNvPr>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02" name="Google Shape;202;p8">
            <a:extLst>
              <a:ext uri="{FF2B5EF4-FFF2-40B4-BE49-F238E27FC236}">
                <a16:creationId xmlns:a16="http://schemas.microsoft.com/office/drawing/2014/main" id="{59E5EBCD-75AA-0F83-B3DB-0EBDA9FAC9E7}"/>
              </a:ext>
            </a:extLst>
          </p:cNvPr>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03" name="Google Shape;203;p8">
            <a:extLst>
              <a:ext uri="{FF2B5EF4-FFF2-40B4-BE49-F238E27FC236}">
                <a16:creationId xmlns:a16="http://schemas.microsoft.com/office/drawing/2014/main" id="{33BEEF20-D0DE-F7AF-781C-EF0E54A9AA1D}"/>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4" name="Google Shape;166;p6">
            <a:extLst>
              <a:ext uri="{FF2B5EF4-FFF2-40B4-BE49-F238E27FC236}">
                <a16:creationId xmlns:a16="http://schemas.microsoft.com/office/drawing/2014/main" id="{E8F41700-1B04-E9D9-C488-F2C5C784FB2D}"/>
              </a:ext>
            </a:extLst>
          </p:cNvPr>
          <p:cNvSpPr txBox="1"/>
          <p:nvPr/>
        </p:nvSpPr>
        <p:spPr>
          <a:xfrm>
            <a:off x="2530067" y="558337"/>
            <a:ext cx="7131865" cy="887659"/>
          </a:xfrm>
          <a:prstGeom prst="rect">
            <a:avLst/>
          </a:prstGeom>
          <a:noFill/>
          <a:ln>
            <a:noFill/>
          </a:ln>
        </p:spPr>
        <p:txBody>
          <a:bodyPr spcFirstLastPara="1" wrap="square" lIns="0" tIns="146300" rIns="0" bIns="0" anchor="ctr" anchorCtr="0">
            <a:noAutofit/>
          </a:bodyPr>
          <a:lstStyle/>
          <a:p>
            <a:pPr algn="ctr"/>
            <a:r>
              <a:rPr lang="es-ES" sz="2800" b="1" dirty="0">
                <a:solidFill>
                  <a:srgbClr val="166598"/>
                </a:solidFill>
                <a:latin typeface="Source Sans Pro" panose="020B0503030403020204" pitchFamily="34" charset="0"/>
                <a:ea typeface="Source Sans Pro" panose="020B0503030403020204" pitchFamily="34" charset="0"/>
                <a:cs typeface="Avenir"/>
                <a:sym typeface="Avenir"/>
              </a:rPr>
              <a:t>Ejemplos de Recorrido del Comprador</a:t>
            </a:r>
          </a:p>
        </p:txBody>
      </p:sp>
      <p:sp>
        <p:nvSpPr>
          <p:cNvPr id="2" name="CuadroTexto 1">
            <a:extLst>
              <a:ext uri="{FF2B5EF4-FFF2-40B4-BE49-F238E27FC236}">
                <a16:creationId xmlns:a16="http://schemas.microsoft.com/office/drawing/2014/main" id="{0DDC3970-0C53-8205-A9E6-FDF3EFF98520}"/>
              </a:ext>
            </a:extLst>
          </p:cNvPr>
          <p:cNvSpPr txBox="1"/>
          <p:nvPr/>
        </p:nvSpPr>
        <p:spPr>
          <a:xfrm>
            <a:off x="857255" y="2792768"/>
            <a:ext cx="2902839"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Reconocimiento</a:t>
            </a:r>
            <a:endParaRPr lang="es-PE" sz="1800" b="1" dirty="0">
              <a:latin typeface="Source Sans Pro" panose="020B0503030403020204" pitchFamily="34" charset="0"/>
              <a:ea typeface="Source Sans Pro" panose="020B0503030403020204" pitchFamily="34" charset="0"/>
            </a:endParaRPr>
          </a:p>
        </p:txBody>
      </p:sp>
      <p:sp>
        <p:nvSpPr>
          <p:cNvPr id="3" name="CuadroTexto 2">
            <a:extLst>
              <a:ext uri="{FF2B5EF4-FFF2-40B4-BE49-F238E27FC236}">
                <a16:creationId xmlns:a16="http://schemas.microsoft.com/office/drawing/2014/main" id="{9E52CE14-5107-C477-025F-6CC11DB854A4}"/>
              </a:ext>
            </a:extLst>
          </p:cNvPr>
          <p:cNvSpPr txBox="1"/>
          <p:nvPr/>
        </p:nvSpPr>
        <p:spPr>
          <a:xfrm>
            <a:off x="4288141" y="2792768"/>
            <a:ext cx="2929526"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Consideración</a:t>
            </a:r>
            <a:endParaRPr lang="es-PE" sz="1800" b="1" dirty="0">
              <a:latin typeface="Source Sans Pro" panose="020B0503030403020204" pitchFamily="34" charset="0"/>
              <a:ea typeface="Source Sans Pro" panose="020B0503030403020204" pitchFamily="34" charset="0"/>
            </a:endParaRPr>
          </a:p>
        </p:txBody>
      </p:sp>
      <p:sp>
        <p:nvSpPr>
          <p:cNvPr id="5" name="CuadroTexto 4">
            <a:extLst>
              <a:ext uri="{FF2B5EF4-FFF2-40B4-BE49-F238E27FC236}">
                <a16:creationId xmlns:a16="http://schemas.microsoft.com/office/drawing/2014/main" id="{867CCA85-9AF6-D917-8219-DCC2AF659CFB}"/>
              </a:ext>
            </a:extLst>
          </p:cNvPr>
          <p:cNvSpPr txBox="1"/>
          <p:nvPr/>
        </p:nvSpPr>
        <p:spPr>
          <a:xfrm>
            <a:off x="7745714" y="2792768"/>
            <a:ext cx="3254825"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Decisión</a:t>
            </a:r>
            <a:endParaRPr lang="es-PE" sz="1800" b="1" dirty="0">
              <a:latin typeface="Source Sans Pro" panose="020B0503030403020204" pitchFamily="34" charset="0"/>
              <a:ea typeface="Source Sans Pro" panose="020B0503030403020204" pitchFamily="34" charset="0"/>
            </a:endParaRPr>
          </a:p>
        </p:txBody>
      </p:sp>
      <p:sp>
        <p:nvSpPr>
          <p:cNvPr id="6" name="CuadroTexto 5">
            <a:extLst>
              <a:ext uri="{FF2B5EF4-FFF2-40B4-BE49-F238E27FC236}">
                <a16:creationId xmlns:a16="http://schemas.microsoft.com/office/drawing/2014/main" id="{E0F8F1E7-6B33-70D7-9333-1EA65161BC70}"/>
              </a:ext>
            </a:extLst>
          </p:cNvPr>
          <p:cNvSpPr txBox="1"/>
          <p:nvPr/>
        </p:nvSpPr>
        <p:spPr>
          <a:xfrm>
            <a:off x="857256" y="3377544"/>
            <a:ext cx="2902838" cy="1344855"/>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se da cuenta de que necesita mejorar la calidad de su café para competir en el mercado internacional</a:t>
            </a:r>
            <a:endParaRPr lang="es-ES" b="1" i="0" dirty="0">
              <a:solidFill>
                <a:schemeClr val="tx1"/>
              </a:solidFill>
              <a:effectLst/>
              <a:highlight>
                <a:srgbClr val="008080"/>
              </a:highlight>
              <a:latin typeface="Source Sans Pro" panose="020B0503030403020204" pitchFamily="34" charset="0"/>
              <a:ea typeface="Source Sans Pro" panose="020B0503030403020204" pitchFamily="34" charset="0"/>
            </a:endParaRPr>
          </a:p>
        </p:txBody>
      </p:sp>
      <p:sp>
        <p:nvSpPr>
          <p:cNvPr id="7" name="CuadroTexto 6">
            <a:extLst>
              <a:ext uri="{FF2B5EF4-FFF2-40B4-BE49-F238E27FC236}">
                <a16:creationId xmlns:a16="http://schemas.microsoft.com/office/drawing/2014/main" id="{E0064BED-207E-3BA8-6C1F-764EB67B5F74}"/>
              </a:ext>
            </a:extLst>
          </p:cNvPr>
          <p:cNvSpPr txBox="1"/>
          <p:nvPr/>
        </p:nvSpPr>
        <p:spPr>
          <a:xfrm>
            <a:off x="857255" y="2086238"/>
            <a:ext cx="10143284" cy="369332"/>
          </a:xfrm>
          <a:prstGeom prst="rect">
            <a:avLst/>
          </a:prstGeom>
          <a:noFill/>
        </p:spPr>
        <p:txBody>
          <a:bodyPr wrap="square">
            <a:spAutoFit/>
          </a:bodyPr>
          <a:lstStyle/>
          <a:p>
            <a:r>
              <a:rPr lang="es-ES" sz="1800" b="1" i="1" dirty="0">
                <a:solidFill>
                  <a:schemeClr val="tx1"/>
                </a:solidFill>
                <a:effectLst/>
                <a:latin typeface="Source Sans Pro" panose="020B0503030403020204" pitchFamily="34" charset="0"/>
                <a:ea typeface="Source Sans Pro" panose="020B0503030403020204" pitchFamily="34" charset="0"/>
              </a:rPr>
              <a:t>Cooperativa Real #1</a:t>
            </a:r>
            <a:endParaRPr lang="es-ES" sz="1800" b="1" dirty="0">
              <a:solidFill>
                <a:schemeClr val="tx1"/>
              </a:solidFill>
              <a:effectLst/>
              <a:latin typeface="Source Sans Pro" panose="020B0503030403020204" pitchFamily="34" charset="0"/>
              <a:ea typeface="Source Sans Pro" panose="020B0503030403020204" pitchFamily="34" charset="0"/>
            </a:endParaRPr>
          </a:p>
        </p:txBody>
      </p:sp>
      <p:sp>
        <p:nvSpPr>
          <p:cNvPr id="8" name="CuadroTexto 7">
            <a:extLst>
              <a:ext uri="{FF2B5EF4-FFF2-40B4-BE49-F238E27FC236}">
                <a16:creationId xmlns:a16="http://schemas.microsoft.com/office/drawing/2014/main" id="{C9216817-694F-DCC5-242A-87EF0FA53E7E}"/>
              </a:ext>
            </a:extLst>
          </p:cNvPr>
          <p:cNvSpPr txBox="1"/>
          <p:nvPr/>
        </p:nvSpPr>
        <p:spPr>
          <a:xfrm>
            <a:off x="4288141" y="3377544"/>
            <a:ext cx="2929526" cy="1668021"/>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investiga sobre las mejores prácticas de cultivo y procesamiento del café, y considera diferentes opciones para implementar estas prácticas.</a:t>
            </a:r>
            <a:endParaRPr lang="es-ES" b="1" i="0" dirty="0">
              <a:solidFill>
                <a:schemeClr val="bg1"/>
              </a:solidFill>
              <a:effectLst/>
              <a:highlight>
                <a:srgbClr val="008080"/>
              </a:highlight>
              <a:latin typeface="Source Sans Pro" panose="020B0503030403020204" pitchFamily="34" charset="0"/>
              <a:ea typeface="Source Sans Pro" panose="020B0503030403020204" pitchFamily="34" charset="0"/>
            </a:endParaRPr>
          </a:p>
        </p:txBody>
      </p:sp>
      <p:sp>
        <p:nvSpPr>
          <p:cNvPr id="9" name="CuadroTexto 8">
            <a:extLst>
              <a:ext uri="{FF2B5EF4-FFF2-40B4-BE49-F238E27FC236}">
                <a16:creationId xmlns:a16="http://schemas.microsoft.com/office/drawing/2014/main" id="{CB935D60-94A8-90E0-E425-F49765B0C244}"/>
              </a:ext>
            </a:extLst>
          </p:cNvPr>
          <p:cNvSpPr txBox="1"/>
          <p:nvPr/>
        </p:nvSpPr>
        <p:spPr>
          <a:xfrm>
            <a:off x="7748765" y="3377544"/>
            <a:ext cx="3251774" cy="1344855"/>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decide invertir en capacitación para sus agricultores y en tecnología para mejorar el procesamiento del café.</a:t>
            </a:r>
          </a:p>
        </p:txBody>
      </p:sp>
    </p:spTree>
    <p:extLst>
      <p:ext uri="{BB962C8B-B14F-4D97-AF65-F5344CB8AC3E}">
        <p14:creationId xmlns:p14="http://schemas.microsoft.com/office/powerpoint/2010/main" val="139510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BE47C6C5-AC69-6E1C-2068-86E6E930612E}"/>
            </a:ext>
          </a:extLst>
        </p:cNvPr>
        <p:cNvGrpSpPr/>
        <p:nvPr/>
      </p:nvGrpSpPr>
      <p:grpSpPr>
        <a:xfrm>
          <a:off x="0" y="0"/>
          <a:ext cx="0" cy="0"/>
          <a:chOff x="0" y="0"/>
          <a:chExt cx="0" cy="0"/>
        </a:xfrm>
      </p:grpSpPr>
      <p:pic>
        <p:nvPicPr>
          <p:cNvPr id="193" name="Google Shape;193;p8">
            <a:extLst>
              <a:ext uri="{FF2B5EF4-FFF2-40B4-BE49-F238E27FC236}">
                <a16:creationId xmlns:a16="http://schemas.microsoft.com/office/drawing/2014/main" id="{58DBED24-3AD8-64B0-07AF-8B5D3E25CE57}"/>
              </a:ext>
            </a:extLst>
          </p:cNvPr>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97" name="Google Shape;197;p8">
            <a:extLst>
              <a:ext uri="{FF2B5EF4-FFF2-40B4-BE49-F238E27FC236}">
                <a16:creationId xmlns:a16="http://schemas.microsoft.com/office/drawing/2014/main" id="{AF269DBF-A5D5-ECD6-8B3A-1F9850B774D2}"/>
              </a:ext>
            </a:extLst>
          </p:cNvPr>
          <p:cNvPicPr preferRelativeResize="0"/>
          <p:nvPr/>
        </p:nvPicPr>
        <p:blipFill rotWithShape="1">
          <a:blip r:embed="rId4">
            <a:alphaModFix/>
          </a:blip>
          <a:srcRect t="18303" b="18304"/>
          <a:stretch/>
        </p:blipFill>
        <p:spPr>
          <a:xfrm>
            <a:off x="268890" y="254657"/>
            <a:ext cx="1642461" cy="700383"/>
          </a:xfrm>
          <a:prstGeom prst="rect">
            <a:avLst/>
          </a:prstGeom>
          <a:noFill/>
          <a:ln>
            <a:noFill/>
          </a:ln>
        </p:spPr>
      </p:pic>
      <p:sp>
        <p:nvSpPr>
          <p:cNvPr id="198" name="Google Shape;198;p8">
            <a:extLst>
              <a:ext uri="{FF2B5EF4-FFF2-40B4-BE49-F238E27FC236}">
                <a16:creationId xmlns:a16="http://schemas.microsoft.com/office/drawing/2014/main" id="{346CDFE2-F2DF-6F59-8BBE-F509D1A3E47B}"/>
              </a:ext>
            </a:extLst>
          </p:cNvPr>
          <p:cNvSpPr txBox="1"/>
          <p:nvPr/>
        </p:nvSpPr>
        <p:spPr>
          <a:xfrm>
            <a:off x="9902978" y="450959"/>
            <a:ext cx="19080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400" dirty="0">
                <a:solidFill>
                  <a:srgbClr val="166598"/>
                </a:solidFill>
                <a:latin typeface="Arial"/>
                <a:ea typeface="Arial"/>
                <a:cs typeface="Arial"/>
                <a:sym typeface="Arial"/>
              </a:rPr>
              <a:t>cbs.coop</a:t>
            </a:r>
            <a:endParaRPr dirty="0"/>
          </a:p>
        </p:txBody>
      </p:sp>
      <p:pic>
        <p:nvPicPr>
          <p:cNvPr id="199" name="Google Shape;199;p8">
            <a:extLst>
              <a:ext uri="{FF2B5EF4-FFF2-40B4-BE49-F238E27FC236}">
                <a16:creationId xmlns:a16="http://schemas.microsoft.com/office/drawing/2014/main" id="{5E9804BD-AEB0-93F5-64F5-979476EC3FF5}"/>
              </a:ext>
            </a:extLst>
          </p:cNvPr>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00" name="Google Shape;200;p8">
            <a:extLst>
              <a:ext uri="{FF2B5EF4-FFF2-40B4-BE49-F238E27FC236}">
                <a16:creationId xmlns:a16="http://schemas.microsoft.com/office/drawing/2014/main" id="{250F7019-2AD1-1F7E-6FBC-42DB53D6AEDD}"/>
              </a:ext>
            </a:extLst>
          </p:cNvPr>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01" name="Google Shape;201;p8">
            <a:extLst>
              <a:ext uri="{FF2B5EF4-FFF2-40B4-BE49-F238E27FC236}">
                <a16:creationId xmlns:a16="http://schemas.microsoft.com/office/drawing/2014/main" id="{0D6E90EC-DFAD-9936-2F65-F38DAEAC87A4}"/>
              </a:ext>
            </a:extLst>
          </p:cNvPr>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02" name="Google Shape;202;p8">
            <a:extLst>
              <a:ext uri="{FF2B5EF4-FFF2-40B4-BE49-F238E27FC236}">
                <a16:creationId xmlns:a16="http://schemas.microsoft.com/office/drawing/2014/main" id="{CC3EEAA6-E780-57EE-6555-3E130E86F436}"/>
              </a:ext>
            </a:extLst>
          </p:cNvPr>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03" name="Google Shape;203;p8">
            <a:extLst>
              <a:ext uri="{FF2B5EF4-FFF2-40B4-BE49-F238E27FC236}">
                <a16:creationId xmlns:a16="http://schemas.microsoft.com/office/drawing/2014/main" id="{CFB9A61A-C6D7-572F-DE13-258A30697613}"/>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4" name="Google Shape;166;p6">
            <a:extLst>
              <a:ext uri="{FF2B5EF4-FFF2-40B4-BE49-F238E27FC236}">
                <a16:creationId xmlns:a16="http://schemas.microsoft.com/office/drawing/2014/main" id="{0C4C8917-F9E8-4492-58E5-8C035ABD9C04}"/>
              </a:ext>
            </a:extLst>
          </p:cNvPr>
          <p:cNvSpPr txBox="1"/>
          <p:nvPr/>
        </p:nvSpPr>
        <p:spPr>
          <a:xfrm>
            <a:off x="2530067" y="558337"/>
            <a:ext cx="7131865" cy="887659"/>
          </a:xfrm>
          <a:prstGeom prst="rect">
            <a:avLst/>
          </a:prstGeom>
          <a:noFill/>
          <a:ln>
            <a:noFill/>
          </a:ln>
        </p:spPr>
        <p:txBody>
          <a:bodyPr spcFirstLastPara="1" wrap="square" lIns="0" tIns="146300" rIns="0" bIns="0" anchor="ctr" anchorCtr="0">
            <a:noAutofit/>
          </a:bodyPr>
          <a:lstStyle/>
          <a:p>
            <a:pPr algn="ctr"/>
            <a:r>
              <a:rPr lang="es-ES" sz="2800" b="1" dirty="0">
                <a:solidFill>
                  <a:srgbClr val="166598"/>
                </a:solidFill>
                <a:latin typeface="Source Sans Pro" panose="020B0503030403020204" pitchFamily="34" charset="0"/>
                <a:ea typeface="Source Sans Pro" panose="020B0503030403020204" pitchFamily="34" charset="0"/>
                <a:cs typeface="Avenir"/>
                <a:sym typeface="Avenir"/>
              </a:rPr>
              <a:t>Ejemplos de Recorrido del Comprador</a:t>
            </a:r>
          </a:p>
        </p:txBody>
      </p:sp>
      <p:sp>
        <p:nvSpPr>
          <p:cNvPr id="2" name="CuadroTexto 1">
            <a:extLst>
              <a:ext uri="{FF2B5EF4-FFF2-40B4-BE49-F238E27FC236}">
                <a16:creationId xmlns:a16="http://schemas.microsoft.com/office/drawing/2014/main" id="{4916A97D-7441-10A0-6BC8-3FF38170A11D}"/>
              </a:ext>
            </a:extLst>
          </p:cNvPr>
          <p:cNvSpPr txBox="1"/>
          <p:nvPr/>
        </p:nvSpPr>
        <p:spPr>
          <a:xfrm>
            <a:off x="857255" y="2792768"/>
            <a:ext cx="2902839"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Reconocimiento</a:t>
            </a:r>
            <a:endParaRPr lang="es-PE" sz="1800" b="1" dirty="0">
              <a:latin typeface="Source Sans Pro" panose="020B0503030403020204" pitchFamily="34" charset="0"/>
              <a:ea typeface="Source Sans Pro" panose="020B0503030403020204" pitchFamily="34" charset="0"/>
            </a:endParaRPr>
          </a:p>
        </p:txBody>
      </p:sp>
      <p:sp>
        <p:nvSpPr>
          <p:cNvPr id="3" name="CuadroTexto 2">
            <a:extLst>
              <a:ext uri="{FF2B5EF4-FFF2-40B4-BE49-F238E27FC236}">
                <a16:creationId xmlns:a16="http://schemas.microsoft.com/office/drawing/2014/main" id="{87D84AD1-EAA8-57DC-F70C-E75F7C142F41}"/>
              </a:ext>
            </a:extLst>
          </p:cNvPr>
          <p:cNvSpPr txBox="1"/>
          <p:nvPr/>
        </p:nvSpPr>
        <p:spPr>
          <a:xfrm>
            <a:off x="4288141" y="2792768"/>
            <a:ext cx="2929526"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Consideración</a:t>
            </a:r>
            <a:endParaRPr lang="es-PE" sz="1800" b="1" dirty="0">
              <a:latin typeface="Source Sans Pro" panose="020B0503030403020204" pitchFamily="34" charset="0"/>
              <a:ea typeface="Source Sans Pro" panose="020B0503030403020204" pitchFamily="34" charset="0"/>
            </a:endParaRPr>
          </a:p>
        </p:txBody>
      </p:sp>
      <p:sp>
        <p:nvSpPr>
          <p:cNvPr id="5" name="CuadroTexto 4">
            <a:extLst>
              <a:ext uri="{FF2B5EF4-FFF2-40B4-BE49-F238E27FC236}">
                <a16:creationId xmlns:a16="http://schemas.microsoft.com/office/drawing/2014/main" id="{2306098C-B379-6CD2-9996-BF789751C41C}"/>
              </a:ext>
            </a:extLst>
          </p:cNvPr>
          <p:cNvSpPr txBox="1"/>
          <p:nvPr/>
        </p:nvSpPr>
        <p:spPr>
          <a:xfrm>
            <a:off x="7745714" y="2792768"/>
            <a:ext cx="3254825"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Decisión</a:t>
            </a:r>
            <a:endParaRPr lang="es-PE" sz="1800" b="1" dirty="0">
              <a:latin typeface="Source Sans Pro" panose="020B0503030403020204" pitchFamily="34" charset="0"/>
              <a:ea typeface="Source Sans Pro" panose="020B0503030403020204" pitchFamily="34" charset="0"/>
            </a:endParaRPr>
          </a:p>
        </p:txBody>
      </p:sp>
      <p:sp>
        <p:nvSpPr>
          <p:cNvPr id="6" name="CuadroTexto 5">
            <a:extLst>
              <a:ext uri="{FF2B5EF4-FFF2-40B4-BE49-F238E27FC236}">
                <a16:creationId xmlns:a16="http://schemas.microsoft.com/office/drawing/2014/main" id="{FB89A987-E124-BE57-3DD3-D6ABACCC9BAB}"/>
              </a:ext>
            </a:extLst>
          </p:cNvPr>
          <p:cNvSpPr txBox="1"/>
          <p:nvPr/>
        </p:nvSpPr>
        <p:spPr>
          <a:xfrm>
            <a:off x="857256" y="3377544"/>
            <a:ext cx="2902838" cy="1668021"/>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se da cuenta de que necesita certificaciones internacionales (como </a:t>
            </a:r>
            <a:r>
              <a:rPr lang="es-ES" b="0" i="0" dirty="0" err="1">
                <a:solidFill>
                  <a:schemeClr val="tx1"/>
                </a:solidFill>
                <a:effectLst/>
                <a:latin typeface="Source Sans Pro" panose="020B0503030403020204" pitchFamily="34" charset="0"/>
                <a:ea typeface="Source Sans Pro" panose="020B0503030403020204" pitchFamily="34" charset="0"/>
              </a:rPr>
              <a:t>Fair</a:t>
            </a:r>
            <a:r>
              <a:rPr lang="es-ES" b="0" i="0" dirty="0">
                <a:solidFill>
                  <a:schemeClr val="tx1"/>
                </a:solidFill>
                <a:effectLst/>
                <a:latin typeface="Source Sans Pro" panose="020B0503030403020204" pitchFamily="34" charset="0"/>
                <a:ea typeface="Source Sans Pro" panose="020B0503030403020204" pitchFamily="34" charset="0"/>
              </a:rPr>
              <a:t> </a:t>
            </a:r>
            <a:r>
              <a:rPr lang="es-ES" b="0" i="0" dirty="0" err="1">
                <a:solidFill>
                  <a:schemeClr val="tx1"/>
                </a:solidFill>
                <a:effectLst/>
                <a:latin typeface="Source Sans Pro" panose="020B0503030403020204" pitchFamily="34" charset="0"/>
                <a:ea typeface="Source Sans Pro" panose="020B0503030403020204" pitchFamily="34" charset="0"/>
              </a:rPr>
              <a:t>Trade</a:t>
            </a:r>
            <a:r>
              <a:rPr lang="es-ES" b="0" i="0" dirty="0">
                <a:solidFill>
                  <a:schemeClr val="tx1"/>
                </a:solidFill>
                <a:effectLst/>
                <a:latin typeface="Source Sans Pro" panose="020B0503030403020204" pitchFamily="34" charset="0"/>
                <a:ea typeface="Source Sans Pro" panose="020B0503030403020204" pitchFamily="34" charset="0"/>
              </a:rPr>
              <a:t> y </a:t>
            </a:r>
            <a:r>
              <a:rPr lang="es-ES" b="0" i="0" dirty="0" err="1">
                <a:solidFill>
                  <a:schemeClr val="tx1"/>
                </a:solidFill>
                <a:effectLst/>
                <a:latin typeface="Source Sans Pro" panose="020B0503030403020204" pitchFamily="34" charset="0"/>
                <a:ea typeface="Source Sans Pro" panose="020B0503030403020204" pitchFamily="34" charset="0"/>
              </a:rPr>
              <a:t>Organic</a:t>
            </a:r>
            <a:r>
              <a:rPr lang="es-ES" b="0" i="0" dirty="0">
                <a:solidFill>
                  <a:schemeClr val="tx1"/>
                </a:solidFill>
                <a:effectLst/>
                <a:latin typeface="Source Sans Pro" panose="020B0503030403020204" pitchFamily="34" charset="0"/>
                <a:ea typeface="Source Sans Pro" panose="020B0503030403020204" pitchFamily="34" charset="0"/>
              </a:rPr>
              <a:t>) para acceder a mercados más lucrativos.</a:t>
            </a:r>
            <a:endParaRPr lang="es-ES" b="1" i="0" dirty="0">
              <a:solidFill>
                <a:schemeClr val="tx1"/>
              </a:solidFill>
              <a:effectLst/>
              <a:highlight>
                <a:srgbClr val="008080"/>
              </a:highlight>
              <a:latin typeface="Source Sans Pro" panose="020B0503030403020204" pitchFamily="34" charset="0"/>
              <a:ea typeface="Source Sans Pro" panose="020B0503030403020204" pitchFamily="34" charset="0"/>
            </a:endParaRPr>
          </a:p>
        </p:txBody>
      </p:sp>
      <p:sp>
        <p:nvSpPr>
          <p:cNvPr id="7" name="CuadroTexto 6">
            <a:extLst>
              <a:ext uri="{FF2B5EF4-FFF2-40B4-BE49-F238E27FC236}">
                <a16:creationId xmlns:a16="http://schemas.microsoft.com/office/drawing/2014/main" id="{64CDC1E4-3834-FA89-1881-02F522D574AB}"/>
              </a:ext>
            </a:extLst>
          </p:cNvPr>
          <p:cNvSpPr txBox="1"/>
          <p:nvPr/>
        </p:nvSpPr>
        <p:spPr>
          <a:xfrm>
            <a:off x="857255" y="2086238"/>
            <a:ext cx="10143284" cy="369332"/>
          </a:xfrm>
          <a:prstGeom prst="rect">
            <a:avLst/>
          </a:prstGeom>
          <a:noFill/>
        </p:spPr>
        <p:txBody>
          <a:bodyPr wrap="square">
            <a:spAutoFit/>
          </a:bodyPr>
          <a:lstStyle/>
          <a:p>
            <a:r>
              <a:rPr lang="es-ES" sz="1800" b="1" i="1" dirty="0">
                <a:solidFill>
                  <a:schemeClr val="tx1"/>
                </a:solidFill>
                <a:effectLst/>
                <a:latin typeface="Source Sans Pro" panose="020B0503030403020204" pitchFamily="34" charset="0"/>
                <a:ea typeface="Source Sans Pro" panose="020B0503030403020204" pitchFamily="34" charset="0"/>
              </a:rPr>
              <a:t>Cooperativa Real #2</a:t>
            </a:r>
            <a:endParaRPr lang="es-ES" sz="1800" b="1" dirty="0">
              <a:solidFill>
                <a:schemeClr val="tx1"/>
              </a:solidFill>
              <a:effectLst/>
              <a:latin typeface="Source Sans Pro" panose="020B0503030403020204" pitchFamily="34" charset="0"/>
              <a:ea typeface="Source Sans Pro" panose="020B0503030403020204" pitchFamily="34" charset="0"/>
            </a:endParaRPr>
          </a:p>
        </p:txBody>
      </p:sp>
      <p:sp>
        <p:nvSpPr>
          <p:cNvPr id="8" name="CuadroTexto 7">
            <a:extLst>
              <a:ext uri="{FF2B5EF4-FFF2-40B4-BE49-F238E27FC236}">
                <a16:creationId xmlns:a16="http://schemas.microsoft.com/office/drawing/2014/main" id="{6EA65F9E-D7DA-6E1D-0BF2-8D1DCA2DB864}"/>
              </a:ext>
            </a:extLst>
          </p:cNvPr>
          <p:cNvSpPr txBox="1"/>
          <p:nvPr/>
        </p:nvSpPr>
        <p:spPr>
          <a:xfrm>
            <a:off x="4288141" y="3377544"/>
            <a:ext cx="2929526" cy="1668021"/>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investiga sobre los requisitos para obtener estas certificaciones y considera las inversiones necesarias para cumplir con estos requisitos.</a:t>
            </a:r>
          </a:p>
        </p:txBody>
      </p:sp>
      <p:sp>
        <p:nvSpPr>
          <p:cNvPr id="9" name="CuadroTexto 8">
            <a:extLst>
              <a:ext uri="{FF2B5EF4-FFF2-40B4-BE49-F238E27FC236}">
                <a16:creationId xmlns:a16="http://schemas.microsoft.com/office/drawing/2014/main" id="{165561EB-DAD5-C9E7-28C7-F8155DAA93B9}"/>
              </a:ext>
            </a:extLst>
          </p:cNvPr>
          <p:cNvSpPr txBox="1"/>
          <p:nvPr/>
        </p:nvSpPr>
        <p:spPr>
          <a:xfrm>
            <a:off x="7748765" y="3377544"/>
            <a:ext cx="3251774" cy="1344855"/>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decide trabajar con una organización de certificación y realiza las inversiones necesarias para cumplir con los requisitos de certificación.</a:t>
            </a:r>
          </a:p>
        </p:txBody>
      </p:sp>
    </p:spTree>
    <p:extLst>
      <p:ext uri="{BB962C8B-B14F-4D97-AF65-F5344CB8AC3E}">
        <p14:creationId xmlns:p14="http://schemas.microsoft.com/office/powerpoint/2010/main" val="21462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CCA05CC8-933C-286F-C7FB-0DC0F8D4A665}"/>
            </a:ext>
          </a:extLst>
        </p:cNvPr>
        <p:cNvGrpSpPr/>
        <p:nvPr/>
      </p:nvGrpSpPr>
      <p:grpSpPr>
        <a:xfrm>
          <a:off x="0" y="0"/>
          <a:ext cx="0" cy="0"/>
          <a:chOff x="0" y="0"/>
          <a:chExt cx="0" cy="0"/>
        </a:xfrm>
      </p:grpSpPr>
      <p:pic>
        <p:nvPicPr>
          <p:cNvPr id="193" name="Google Shape;193;p8">
            <a:extLst>
              <a:ext uri="{FF2B5EF4-FFF2-40B4-BE49-F238E27FC236}">
                <a16:creationId xmlns:a16="http://schemas.microsoft.com/office/drawing/2014/main" id="{A36202E0-0C74-7C45-9824-66BDF20679F1}"/>
              </a:ext>
            </a:extLst>
          </p:cNvPr>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97" name="Google Shape;197;p8">
            <a:extLst>
              <a:ext uri="{FF2B5EF4-FFF2-40B4-BE49-F238E27FC236}">
                <a16:creationId xmlns:a16="http://schemas.microsoft.com/office/drawing/2014/main" id="{2766A3AD-0456-4251-5245-B92DDE03E1BC}"/>
              </a:ext>
            </a:extLst>
          </p:cNvPr>
          <p:cNvPicPr preferRelativeResize="0"/>
          <p:nvPr/>
        </p:nvPicPr>
        <p:blipFill rotWithShape="1">
          <a:blip r:embed="rId4">
            <a:alphaModFix/>
          </a:blip>
          <a:srcRect t="18303" b="18304"/>
          <a:stretch/>
        </p:blipFill>
        <p:spPr>
          <a:xfrm>
            <a:off x="268890" y="254657"/>
            <a:ext cx="1642461" cy="700383"/>
          </a:xfrm>
          <a:prstGeom prst="rect">
            <a:avLst/>
          </a:prstGeom>
          <a:noFill/>
          <a:ln>
            <a:noFill/>
          </a:ln>
        </p:spPr>
      </p:pic>
      <p:sp>
        <p:nvSpPr>
          <p:cNvPr id="198" name="Google Shape;198;p8">
            <a:extLst>
              <a:ext uri="{FF2B5EF4-FFF2-40B4-BE49-F238E27FC236}">
                <a16:creationId xmlns:a16="http://schemas.microsoft.com/office/drawing/2014/main" id="{E2DD97F2-6DD3-6FCA-6A26-0811B7D93373}"/>
              </a:ext>
            </a:extLst>
          </p:cNvPr>
          <p:cNvSpPr txBox="1"/>
          <p:nvPr/>
        </p:nvSpPr>
        <p:spPr>
          <a:xfrm>
            <a:off x="9902978" y="450959"/>
            <a:ext cx="19080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400" dirty="0">
                <a:solidFill>
                  <a:srgbClr val="166598"/>
                </a:solidFill>
                <a:latin typeface="Arial"/>
                <a:ea typeface="Arial"/>
                <a:cs typeface="Arial"/>
                <a:sym typeface="Arial"/>
              </a:rPr>
              <a:t>cbs.coop</a:t>
            </a:r>
            <a:endParaRPr dirty="0"/>
          </a:p>
        </p:txBody>
      </p:sp>
      <p:pic>
        <p:nvPicPr>
          <p:cNvPr id="199" name="Google Shape;199;p8">
            <a:extLst>
              <a:ext uri="{FF2B5EF4-FFF2-40B4-BE49-F238E27FC236}">
                <a16:creationId xmlns:a16="http://schemas.microsoft.com/office/drawing/2014/main" id="{9251F769-C41E-52F9-6E86-2889A222A06C}"/>
              </a:ext>
            </a:extLst>
          </p:cNvPr>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00" name="Google Shape;200;p8">
            <a:extLst>
              <a:ext uri="{FF2B5EF4-FFF2-40B4-BE49-F238E27FC236}">
                <a16:creationId xmlns:a16="http://schemas.microsoft.com/office/drawing/2014/main" id="{CC69E151-77EA-FFB7-7717-E46E76DAC20A}"/>
              </a:ext>
            </a:extLst>
          </p:cNvPr>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01" name="Google Shape;201;p8">
            <a:extLst>
              <a:ext uri="{FF2B5EF4-FFF2-40B4-BE49-F238E27FC236}">
                <a16:creationId xmlns:a16="http://schemas.microsoft.com/office/drawing/2014/main" id="{9CF5A7D6-E336-19A8-6D5B-594A6E5DD5BD}"/>
              </a:ext>
            </a:extLst>
          </p:cNvPr>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02" name="Google Shape;202;p8">
            <a:extLst>
              <a:ext uri="{FF2B5EF4-FFF2-40B4-BE49-F238E27FC236}">
                <a16:creationId xmlns:a16="http://schemas.microsoft.com/office/drawing/2014/main" id="{3169C7CD-B1DE-B566-DAB1-E643C492FDAC}"/>
              </a:ext>
            </a:extLst>
          </p:cNvPr>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03" name="Google Shape;203;p8">
            <a:extLst>
              <a:ext uri="{FF2B5EF4-FFF2-40B4-BE49-F238E27FC236}">
                <a16:creationId xmlns:a16="http://schemas.microsoft.com/office/drawing/2014/main" id="{087152D4-7330-F055-CA06-4997858EAAEE}"/>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4" name="Google Shape;166;p6">
            <a:extLst>
              <a:ext uri="{FF2B5EF4-FFF2-40B4-BE49-F238E27FC236}">
                <a16:creationId xmlns:a16="http://schemas.microsoft.com/office/drawing/2014/main" id="{67550E53-DFD6-3210-D7F2-BABF878DEBC5}"/>
              </a:ext>
            </a:extLst>
          </p:cNvPr>
          <p:cNvSpPr txBox="1"/>
          <p:nvPr/>
        </p:nvSpPr>
        <p:spPr>
          <a:xfrm>
            <a:off x="2530067" y="558337"/>
            <a:ext cx="7131865" cy="887659"/>
          </a:xfrm>
          <a:prstGeom prst="rect">
            <a:avLst/>
          </a:prstGeom>
          <a:noFill/>
          <a:ln>
            <a:noFill/>
          </a:ln>
        </p:spPr>
        <p:txBody>
          <a:bodyPr spcFirstLastPara="1" wrap="square" lIns="0" tIns="146300" rIns="0" bIns="0" anchor="ctr" anchorCtr="0">
            <a:noAutofit/>
          </a:bodyPr>
          <a:lstStyle/>
          <a:p>
            <a:pPr algn="ctr"/>
            <a:r>
              <a:rPr lang="es-ES" sz="2800" b="1" dirty="0">
                <a:solidFill>
                  <a:srgbClr val="166598"/>
                </a:solidFill>
                <a:latin typeface="Source Sans Pro" panose="020B0503030403020204" pitchFamily="34" charset="0"/>
                <a:ea typeface="Source Sans Pro" panose="020B0503030403020204" pitchFamily="34" charset="0"/>
                <a:cs typeface="Avenir"/>
                <a:sym typeface="Avenir"/>
              </a:rPr>
              <a:t>Ejemplos de Recorrido del Comprador</a:t>
            </a:r>
          </a:p>
        </p:txBody>
      </p:sp>
      <p:sp>
        <p:nvSpPr>
          <p:cNvPr id="2" name="CuadroTexto 1">
            <a:extLst>
              <a:ext uri="{FF2B5EF4-FFF2-40B4-BE49-F238E27FC236}">
                <a16:creationId xmlns:a16="http://schemas.microsoft.com/office/drawing/2014/main" id="{B49DA2C9-7D8E-399F-848B-C6CA88C49A2E}"/>
              </a:ext>
            </a:extLst>
          </p:cNvPr>
          <p:cNvSpPr txBox="1"/>
          <p:nvPr/>
        </p:nvSpPr>
        <p:spPr>
          <a:xfrm>
            <a:off x="857255" y="2792768"/>
            <a:ext cx="2902839"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Reconocimiento</a:t>
            </a:r>
            <a:endParaRPr lang="es-PE" sz="1800" b="1" dirty="0">
              <a:latin typeface="Source Sans Pro" panose="020B0503030403020204" pitchFamily="34" charset="0"/>
              <a:ea typeface="Source Sans Pro" panose="020B0503030403020204" pitchFamily="34" charset="0"/>
            </a:endParaRPr>
          </a:p>
        </p:txBody>
      </p:sp>
      <p:sp>
        <p:nvSpPr>
          <p:cNvPr id="3" name="CuadroTexto 2">
            <a:extLst>
              <a:ext uri="{FF2B5EF4-FFF2-40B4-BE49-F238E27FC236}">
                <a16:creationId xmlns:a16="http://schemas.microsoft.com/office/drawing/2014/main" id="{6979DF08-F3C4-5BF9-DA1A-6797FBBCF5B8}"/>
              </a:ext>
            </a:extLst>
          </p:cNvPr>
          <p:cNvSpPr txBox="1"/>
          <p:nvPr/>
        </p:nvSpPr>
        <p:spPr>
          <a:xfrm>
            <a:off x="4288141" y="2792768"/>
            <a:ext cx="2929526"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Consideración</a:t>
            </a:r>
            <a:endParaRPr lang="es-PE" sz="1800" b="1" dirty="0">
              <a:latin typeface="Source Sans Pro" panose="020B0503030403020204" pitchFamily="34" charset="0"/>
              <a:ea typeface="Source Sans Pro" panose="020B0503030403020204" pitchFamily="34" charset="0"/>
            </a:endParaRPr>
          </a:p>
        </p:txBody>
      </p:sp>
      <p:sp>
        <p:nvSpPr>
          <p:cNvPr id="5" name="CuadroTexto 4">
            <a:extLst>
              <a:ext uri="{FF2B5EF4-FFF2-40B4-BE49-F238E27FC236}">
                <a16:creationId xmlns:a16="http://schemas.microsoft.com/office/drawing/2014/main" id="{42412B1C-0DF7-1282-F6F8-B33CC9F70B4F}"/>
              </a:ext>
            </a:extLst>
          </p:cNvPr>
          <p:cNvSpPr txBox="1"/>
          <p:nvPr/>
        </p:nvSpPr>
        <p:spPr>
          <a:xfrm>
            <a:off x="7745714" y="2792768"/>
            <a:ext cx="3254825" cy="369332"/>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Decisión</a:t>
            </a:r>
            <a:endParaRPr lang="es-PE" sz="1800" b="1" dirty="0">
              <a:latin typeface="Source Sans Pro" panose="020B0503030403020204" pitchFamily="34" charset="0"/>
              <a:ea typeface="Source Sans Pro" panose="020B0503030403020204" pitchFamily="34" charset="0"/>
            </a:endParaRPr>
          </a:p>
        </p:txBody>
      </p:sp>
      <p:sp>
        <p:nvSpPr>
          <p:cNvPr id="6" name="CuadroTexto 5">
            <a:extLst>
              <a:ext uri="{FF2B5EF4-FFF2-40B4-BE49-F238E27FC236}">
                <a16:creationId xmlns:a16="http://schemas.microsoft.com/office/drawing/2014/main" id="{3BD36C7D-8518-F0E9-2F17-62BE2C03FC0D}"/>
              </a:ext>
            </a:extLst>
          </p:cNvPr>
          <p:cNvSpPr txBox="1"/>
          <p:nvPr/>
        </p:nvSpPr>
        <p:spPr>
          <a:xfrm>
            <a:off x="857256" y="3377544"/>
            <a:ext cx="2902838" cy="1344855"/>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se da cuenta de que necesita diversificar sus productos para reducir su dependencia del café.</a:t>
            </a:r>
          </a:p>
        </p:txBody>
      </p:sp>
      <p:sp>
        <p:nvSpPr>
          <p:cNvPr id="7" name="CuadroTexto 6">
            <a:extLst>
              <a:ext uri="{FF2B5EF4-FFF2-40B4-BE49-F238E27FC236}">
                <a16:creationId xmlns:a16="http://schemas.microsoft.com/office/drawing/2014/main" id="{0F6DCE54-5673-A732-17C6-64FA46E47A75}"/>
              </a:ext>
            </a:extLst>
          </p:cNvPr>
          <p:cNvSpPr txBox="1"/>
          <p:nvPr/>
        </p:nvSpPr>
        <p:spPr>
          <a:xfrm>
            <a:off x="857255" y="2086238"/>
            <a:ext cx="10143284" cy="369332"/>
          </a:xfrm>
          <a:prstGeom prst="rect">
            <a:avLst/>
          </a:prstGeom>
          <a:noFill/>
        </p:spPr>
        <p:txBody>
          <a:bodyPr wrap="square">
            <a:spAutoFit/>
          </a:bodyPr>
          <a:lstStyle/>
          <a:p>
            <a:r>
              <a:rPr lang="es-ES" sz="1800" b="1" i="1" dirty="0">
                <a:solidFill>
                  <a:schemeClr val="tx1"/>
                </a:solidFill>
                <a:effectLst/>
                <a:latin typeface="Source Sans Pro" panose="020B0503030403020204" pitchFamily="34" charset="0"/>
                <a:ea typeface="Source Sans Pro" panose="020B0503030403020204" pitchFamily="34" charset="0"/>
              </a:rPr>
              <a:t>Cooperativa Real #3</a:t>
            </a:r>
            <a:endParaRPr lang="es-ES" sz="1800" b="1" dirty="0">
              <a:solidFill>
                <a:schemeClr val="tx1"/>
              </a:solidFill>
              <a:effectLst/>
              <a:latin typeface="Source Sans Pro" panose="020B0503030403020204" pitchFamily="34" charset="0"/>
              <a:ea typeface="Source Sans Pro" panose="020B0503030403020204" pitchFamily="34" charset="0"/>
            </a:endParaRPr>
          </a:p>
        </p:txBody>
      </p:sp>
      <p:sp>
        <p:nvSpPr>
          <p:cNvPr id="8" name="CuadroTexto 7">
            <a:extLst>
              <a:ext uri="{FF2B5EF4-FFF2-40B4-BE49-F238E27FC236}">
                <a16:creationId xmlns:a16="http://schemas.microsoft.com/office/drawing/2014/main" id="{2B1DF00D-F7AE-D45E-D480-7AD49D6D3BDB}"/>
              </a:ext>
            </a:extLst>
          </p:cNvPr>
          <p:cNvSpPr txBox="1"/>
          <p:nvPr/>
        </p:nvSpPr>
        <p:spPr>
          <a:xfrm>
            <a:off x="4288141" y="3377544"/>
            <a:ext cx="2929526" cy="1668021"/>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investiga sobre otros productos agrícolas que podrían cultivar y considera las inversiones necesarias para diversificar su producción.</a:t>
            </a:r>
          </a:p>
        </p:txBody>
      </p:sp>
      <p:sp>
        <p:nvSpPr>
          <p:cNvPr id="9" name="CuadroTexto 8">
            <a:extLst>
              <a:ext uri="{FF2B5EF4-FFF2-40B4-BE49-F238E27FC236}">
                <a16:creationId xmlns:a16="http://schemas.microsoft.com/office/drawing/2014/main" id="{671FE9A7-0FE8-2157-1956-EB8680A968F6}"/>
              </a:ext>
            </a:extLst>
          </p:cNvPr>
          <p:cNvSpPr txBox="1"/>
          <p:nvPr/>
        </p:nvSpPr>
        <p:spPr>
          <a:xfrm>
            <a:off x="7748765" y="3377544"/>
            <a:ext cx="3251774" cy="1344855"/>
          </a:xfrm>
          <a:prstGeom prst="rect">
            <a:avLst/>
          </a:prstGeom>
          <a:noFill/>
        </p:spPr>
        <p:txBody>
          <a:bodyPr wrap="square">
            <a:spAutoFit/>
          </a:bodyPr>
          <a:lstStyle/>
          <a:p>
            <a:pPr>
              <a:lnSpc>
                <a:spcPct val="150000"/>
              </a:lnSpc>
            </a:pPr>
            <a:r>
              <a:rPr lang="es-ES" b="0" i="0" dirty="0">
                <a:solidFill>
                  <a:schemeClr val="tx1"/>
                </a:solidFill>
                <a:effectLst/>
                <a:latin typeface="Source Sans Pro" panose="020B0503030403020204" pitchFamily="34" charset="0"/>
                <a:ea typeface="Source Sans Pro" panose="020B0503030403020204" pitchFamily="34" charset="0"/>
              </a:rPr>
              <a:t>La cooperativa decide comenzar a cultivar cacao, además del café, y realiza las inversiones necesarias para iniciar esta nueva línea de producción.</a:t>
            </a:r>
          </a:p>
        </p:txBody>
      </p:sp>
    </p:spTree>
    <p:extLst>
      <p:ext uri="{BB962C8B-B14F-4D97-AF65-F5344CB8AC3E}">
        <p14:creationId xmlns:p14="http://schemas.microsoft.com/office/powerpoint/2010/main" val="106298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pic>
        <p:nvPicPr>
          <p:cNvPr id="272" name="Google Shape;272;p13"/>
          <p:cNvPicPr preferRelativeResize="0"/>
          <p:nvPr/>
        </p:nvPicPr>
        <p:blipFill rotWithShape="1">
          <a:blip r:embed="rId3">
            <a:alphaModFix/>
          </a:blip>
          <a:srcRect l="1014" t="7690" r="1606" b="10135"/>
          <a:stretch/>
        </p:blipFill>
        <p:spPr>
          <a:xfrm>
            <a:off x="0" y="-1"/>
            <a:ext cx="12192000" cy="6858001"/>
          </a:xfrm>
          <a:prstGeom prst="rect">
            <a:avLst/>
          </a:prstGeom>
          <a:noFill/>
          <a:ln>
            <a:noFill/>
          </a:ln>
        </p:spPr>
      </p:pic>
      <p:sp>
        <p:nvSpPr>
          <p:cNvPr id="273" name="Google Shape;273;p13"/>
          <p:cNvSpPr/>
          <p:nvPr/>
        </p:nvSpPr>
        <p:spPr>
          <a:xfrm>
            <a:off x="-165100" y="-114300"/>
            <a:ext cx="4843717" cy="6972300"/>
          </a:xfrm>
          <a:prstGeom prst="rect">
            <a:avLst/>
          </a:prstGeom>
          <a:gradFill>
            <a:gsLst>
              <a:gs pos="0">
                <a:srgbClr val="0C0C0C">
                  <a:alpha val="0"/>
                </a:srgbClr>
              </a:gs>
              <a:gs pos="43000">
                <a:srgbClr val="0C0C0C">
                  <a:alpha val="57647"/>
                </a:srgbClr>
              </a:gs>
              <a:gs pos="100000">
                <a:srgbClr val="0C0C0C">
                  <a:alpha val="57647"/>
                </a:srgbClr>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4" name="Google Shape;274;p13"/>
          <p:cNvPicPr preferRelativeResize="0"/>
          <p:nvPr/>
        </p:nvPicPr>
        <p:blipFill rotWithShape="1">
          <a:blip r:embed="rId4">
            <a:alphaModFix amt="20000"/>
          </a:blip>
          <a:srcRect l="19520" t="9161" r="66382" b="33317"/>
          <a:stretch/>
        </p:blipFill>
        <p:spPr>
          <a:xfrm>
            <a:off x="11036299" y="4205828"/>
            <a:ext cx="1155701" cy="2652171"/>
          </a:xfrm>
          <a:prstGeom prst="rect">
            <a:avLst/>
          </a:prstGeom>
          <a:noFill/>
          <a:ln>
            <a:noFill/>
          </a:ln>
        </p:spPr>
      </p:pic>
      <p:pic>
        <p:nvPicPr>
          <p:cNvPr id="275" name="Google Shape;275;p13"/>
          <p:cNvPicPr preferRelativeResize="0"/>
          <p:nvPr/>
        </p:nvPicPr>
        <p:blipFill rotWithShape="1">
          <a:blip r:embed="rId5">
            <a:alphaModFix/>
          </a:blip>
          <a:srcRect l="6425" t="22410" r="7441" b="21479"/>
          <a:stretch/>
        </p:blipFill>
        <p:spPr>
          <a:xfrm>
            <a:off x="371475" y="297700"/>
            <a:ext cx="1155698" cy="506438"/>
          </a:xfrm>
          <a:prstGeom prst="rect">
            <a:avLst/>
          </a:prstGeom>
          <a:noFill/>
          <a:ln>
            <a:noFill/>
          </a:ln>
        </p:spPr>
      </p:pic>
      <p:sp>
        <p:nvSpPr>
          <p:cNvPr id="276" name="Google Shape;276;p13"/>
          <p:cNvSpPr txBox="1"/>
          <p:nvPr/>
        </p:nvSpPr>
        <p:spPr>
          <a:xfrm>
            <a:off x="551114" y="2880360"/>
            <a:ext cx="4779838" cy="2185415"/>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ES" sz="4400" b="1" dirty="0">
                <a:solidFill>
                  <a:schemeClr val="lt1"/>
                </a:solidFill>
                <a:latin typeface="Source Sans Pro" panose="020B0503030403020204" pitchFamily="34" charset="0"/>
                <a:ea typeface="Source Sans Pro" panose="020B0503030403020204" pitchFamily="34" charset="0"/>
                <a:cs typeface="Avenir"/>
                <a:sym typeface="Avenir"/>
              </a:rPr>
              <a:t>Ahora es tu turno de posicionarte</a:t>
            </a:r>
            <a:endParaRPr sz="4400" b="1" dirty="0">
              <a:solidFill>
                <a:schemeClr val="lt1"/>
              </a:solidFill>
              <a:latin typeface="Source Sans Pro" panose="020B0503030403020204" pitchFamily="34" charset="0"/>
              <a:ea typeface="Source Sans Pro" panose="020B0503030403020204" pitchFamily="34" charset="0"/>
              <a:cs typeface="Avenir"/>
              <a:sym typeface="Avenir"/>
            </a:endParaRPr>
          </a:p>
        </p:txBody>
      </p:sp>
      <p:cxnSp>
        <p:nvCxnSpPr>
          <p:cNvPr id="278" name="Google Shape;278;p13"/>
          <p:cNvCxnSpPr/>
          <p:nvPr/>
        </p:nvCxnSpPr>
        <p:spPr>
          <a:xfrm>
            <a:off x="551114" y="4738469"/>
            <a:ext cx="267181" cy="0"/>
          </a:xfrm>
          <a:prstGeom prst="straightConnector1">
            <a:avLst/>
          </a:prstGeom>
          <a:noFill/>
          <a:ln w="38100" cap="flat" cmpd="sng">
            <a:solidFill>
              <a:srgbClr val="F2F2F2"/>
            </a:solidFill>
            <a:prstDash val="solid"/>
            <a:miter lim="800000"/>
            <a:headEnd type="none" w="sm" len="sm"/>
            <a:tailEnd type="none" w="sm" len="sm"/>
          </a:ln>
        </p:spPr>
      </p:cxnSp>
      <p:pic>
        <p:nvPicPr>
          <p:cNvPr id="279" name="Google Shape;279;p13"/>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80" name="Google Shape;280;p13"/>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81" name="Google Shape;281;p13"/>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82" name="Google Shape;282;p13"/>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83" name="Google Shape;283;p13"/>
          <p:cNvSpPr txBox="1"/>
          <p:nvPr/>
        </p:nvSpPr>
        <p:spPr>
          <a:xfrm>
            <a:off x="9834778" y="6347078"/>
            <a:ext cx="19080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1000"/>
                                        <p:tgtEl>
                                          <p:spTgt spid="2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66598"/>
            </a:gs>
            <a:gs pos="100000">
              <a:srgbClr val="104A6E"/>
            </a:gs>
          </a:gsLst>
          <a:lin ang="5400000" scaled="0"/>
        </a:gradFill>
        <a:effectLst/>
      </p:bgPr>
    </p:bg>
    <p:spTree>
      <p:nvGrpSpPr>
        <p:cNvPr id="1" name="Shape 440"/>
        <p:cNvGrpSpPr/>
        <p:nvPr/>
      </p:nvGrpSpPr>
      <p:grpSpPr>
        <a:xfrm>
          <a:off x="0" y="0"/>
          <a:ext cx="0" cy="0"/>
          <a:chOff x="0" y="0"/>
          <a:chExt cx="0" cy="0"/>
        </a:xfrm>
      </p:grpSpPr>
      <p:pic>
        <p:nvPicPr>
          <p:cNvPr id="441" name="Google Shape;441;p19"/>
          <p:cNvPicPr preferRelativeResize="0"/>
          <p:nvPr/>
        </p:nvPicPr>
        <p:blipFill rotWithShape="1">
          <a:blip r:embed="rId3">
            <a:alphaModFix amt="50000"/>
          </a:blip>
          <a:srcRect l="24206" t="53228" r="71859" b="40495"/>
          <a:stretch/>
        </p:blipFill>
        <p:spPr>
          <a:xfrm>
            <a:off x="10744199" y="-1"/>
            <a:ext cx="1447801" cy="1299465"/>
          </a:xfrm>
          <a:prstGeom prst="rect">
            <a:avLst/>
          </a:prstGeom>
          <a:noFill/>
          <a:ln>
            <a:noFill/>
          </a:ln>
        </p:spPr>
      </p:pic>
      <p:pic>
        <p:nvPicPr>
          <p:cNvPr id="442" name="Google Shape;442;p19"/>
          <p:cNvPicPr preferRelativeResize="0"/>
          <p:nvPr/>
        </p:nvPicPr>
        <p:blipFill rotWithShape="1">
          <a:blip r:embed="rId3">
            <a:alphaModFix amt="20000"/>
          </a:blip>
          <a:srcRect l="29563" t="-33277" r="26858" b="24028"/>
          <a:stretch/>
        </p:blipFill>
        <p:spPr>
          <a:xfrm>
            <a:off x="-1" y="-1"/>
            <a:ext cx="4863831" cy="6858001"/>
          </a:xfrm>
          <a:prstGeom prst="rect">
            <a:avLst/>
          </a:prstGeom>
          <a:noFill/>
          <a:ln>
            <a:noFill/>
          </a:ln>
        </p:spPr>
      </p:pic>
      <p:sp>
        <p:nvSpPr>
          <p:cNvPr id="443" name="Google Shape;443;p19"/>
          <p:cNvSpPr txBox="1"/>
          <p:nvPr/>
        </p:nvSpPr>
        <p:spPr>
          <a:xfrm>
            <a:off x="1084895" y="1784719"/>
            <a:ext cx="7210397" cy="1200288"/>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PE" sz="5400" b="1" dirty="0">
                <a:solidFill>
                  <a:schemeClr val="lt1"/>
                </a:solidFill>
                <a:latin typeface="Source Sans Pro" panose="020B0503030403020204" pitchFamily="34" charset="0"/>
                <a:ea typeface="Source Sans Pro" panose="020B0503030403020204" pitchFamily="34" charset="0"/>
                <a:cs typeface="Avenir"/>
                <a:sym typeface="Avenir"/>
              </a:rPr>
              <a:t>¡Muchas Gracias!</a:t>
            </a:r>
            <a:endParaRPr sz="5400" b="1" i="0" u="none" strike="noStrike" cap="none" dirty="0">
              <a:solidFill>
                <a:schemeClr val="lt1"/>
              </a:solidFill>
              <a:latin typeface="Source Sans Pro" panose="020B0503030403020204" pitchFamily="34" charset="0"/>
              <a:ea typeface="Source Sans Pro" panose="020B0503030403020204" pitchFamily="34" charset="0"/>
              <a:cs typeface="Avenir"/>
              <a:sym typeface="Avenir"/>
            </a:endParaRPr>
          </a:p>
        </p:txBody>
      </p:sp>
      <p:sp>
        <p:nvSpPr>
          <p:cNvPr id="444" name="Google Shape;444;p19"/>
          <p:cNvSpPr txBox="1"/>
          <p:nvPr/>
        </p:nvSpPr>
        <p:spPr>
          <a:xfrm>
            <a:off x="1084895" y="3082883"/>
            <a:ext cx="3493017" cy="542542"/>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PE" sz="1800" dirty="0">
                <a:solidFill>
                  <a:srgbClr val="F2F2F2"/>
                </a:solidFill>
                <a:latin typeface="Source Sans Pro" panose="020B0503030403020204" pitchFamily="34" charset="0"/>
                <a:ea typeface="Source Sans Pro" panose="020B0503030403020204" pitchFamily="34" charset="0"/>
                <a:sym typeface="Arial"/>
              </a:rPr>
              <a:t>Visita nuestras redes sociales</a:t>
            </a:r>
            <a:endParaRPr sz="2400" dirty="0">
              <a:solidFill>
                <a:srgbClr val="F2F2F2"/>
              </a:solidFill>
              <a:latin typeface="Source Sans Pro" panose="020B0503030403020204" pitchFamily="34" charset="0"/>
              <a:ea typeface="Source Sans Pro" panose="020B0503030403020204" pitchFamily="34" charset="0"/>
              <a:sym typeface="Arial"/>
            </a:endParaRPr>
          </a:p>
        </p:txBody>
      </p:sp>
      <p:pic>
        <p:nvPicPr>
          <p:cNvPr id="445" name="Google Shape;445;p19"/>
          <p:cNvPicPr preferRelativeResize="0"/>
          <p:nvPr/>
        </p:nvPicPr>
        <p:blipFill rotWithShape="1">
          <a:blip r:embed="rId4">
            <a:alphaModFix/>
          </a:blip>
          <a:srcRect l="5837" t="23865" r="6111" b="20318"/>
          <a:stretch/>
        </p:blipFill>
        <p:spPr>
          <a:xfrm>
            <a:off x="371750" y="206525"/>
            <a:ext cx="1112223" cy="474276"/>
          </a:xfrm>
          <a:prstGeom prst="rect">
            <a:avLst/>
          </a:prstGeom>
          <a:noFill/>
          <a:ln>
            <a:noFill/>
          </a:ln>
        </p:spPr>
      </p:pic>
      <p:sp>
        <p:nvSpPr>
          <p:cNvPr id="446" name="Google Shape;446;p19"/>
          <p:cNvSpPr txBox="1"/>
          <p:nvPr/>
        </p:nvSpPr>
        <p:spPr>
          <a:xfrm>
            <a:off x="5722324" y="3594769"/>
            <a:ext cx="486383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2800" dirty="0">
                <a:solidFill>
                  <a:schemeClr val="lt1"/>
                </a:solidFill>
                <a:latin typeface="Source Sans Pro" panose="020B0503030403020204" pitchFamily="34" charset="0"/>
                <a:ea typeface="Source Sans Pro" panose="020B0503030403020204" pitchFamily="34" charset="0"/>
                <a:sym typeface="Avenir"/>
              </a:rPr>
              <a:t>cbs.coop</a:t>
            </a:r>
          </a:p>
          <a:p>
            <a:pPr marL="0" marR="0" lvl="0" indent="0" algn="l" rtl="0">
              <a:spcBef>
                <a:spcPts val="0"/>
              </a:spcBef>
              <a:spcAft>
                <a:spcPts val="0"/>
              </a:spcAft>
              <a:buNone/>
            </a:pPr>
            <a:r>
              <a:rPr lang="es-PE" sz="1600" dirty="0">
                <a:solidFill>
                  <a:schemeClr val="lt1"/>
                </a:solidFill>
                <a:latin typeface="Source Sans Pro" panose="020B0503030403020204" pitchFamily="34" charset="0"/>
                <a:ea typeface="Source Sans Pro" panose="020B0503030403020204" pitchFamily="34" charset="0"/>
                <a:sym typeface="Avenir"/>
              </a:rPr>
              <a:t>o</a:t>
            </a:r>
          </a:p>
          <a:p>
            <a:pPr marL="0" marR="0" lvl="0" indent="0" algn="l" rtl="0">
              <a:spcBef>
                <a:spcPts val="0"/>
              </a:spcBef>
              <a:spcAft>
                <a:spcPts val="0"/>
              </a:spcAft>
              <a:buNone/>
            </a:pPr>
            <a:r>
              <a:rPr lang="es-PE" sz="2800" dirty="0">
                <a:solidFill>
                  <a:schemeClr val="lt1"/>
                </a:solidFill>
                <a:latin typeface="Source Sans Pro" panose="020B0503030403020204" pitchFamily="34" charset="0"/>
                <a:ea typeface="Source Sans Pro" panose="020B0503030403020204" pitchFamily="34" charset="0"/>
                <a:sym typeface="Avenir"/>
              </a:rPr>
              <a:t>businessschool.coop</a:t>
            </a:r>
            <a:endParaRPr dirty="0">
              <a:latin typeface="Source Sans Pro" panose="020B0503030403020204" pitchFamily="34" charset="0"/>
              <a:ea typeface="Source Sans Pro" panose="020B0503030403020204" pitchFamily="34" charset="0"/>
            </a:endParaRPr>
          </a:p>
        </p:txBody>
      </p:sp>
      <p:sp>
        <p:nvSpPr>
          <p:cNvPr id="447" name="Google Shape;447;p19"/>
          <p:cNvSpPr txBox="1"/>
          <p:nvPr/>
        </p:nvSpPr>
        <p:spPr>
          <a:xfrm>
            <a:off x="5418108" y="3082883"/>
            <a:ext cx="3493017" cy="542542"/>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PE" sz="1800" dirty="0">
                <a:solidFill>
                  <a:srgbClr val="F2F2F2"/>
                </a:solidFill>
                <a:latin typeface="Source Sans Pro" panose="020B0503030403020204" pitchFamily="34" charset="0"/>
                <a:ea typeface="Source Sans Pro" panose="020B0503030403020204" pitchFamily="34" charset="0"/>
                <a:sym typeface="Arial"/>
              </a:rPr>
              <a:t>Y nuestra plataforma</a:t>
            </a:r>
            <a:endParaRPr sz="2400" dirty="0">
              <a:solidFill>
                <a:srgbClr val="F2F2F2"/>
              </a:solidFill>
              <a:latin typeface="Source Sans Pro" panose="020B0503030403020204" pitchFamily="34" charset="0"/>
              <a:ea typeface="Source Sans Pro" panose="020B0503030403020204" pitchFamily="34" charset="0"/>
              <a:sym typeface="Arial"/>
            </a:endParaRPr>
          </a:p>
        </p:txBody>
      </p:sp>
      <p:pic>
        <p:nvPicPr>
          <p:cNvPr id="448" name="Google Shape;448;p19"/>
          <p:cNvPicPr preferRelativeResize="0"/>
          <p:nvPr/>
        </p:nvPicPr>
        <p:blipFill rotWithShape="1">
          <a:blip r:embed="rId5">
            <a:alphaModFix/>
          </a:blip>
          <a:srcRect/>
          <a:stretch/>
        </p:blipFill>
        <p:spPr>
          <a:xfrm>
            <a:off x="1374947" y="3636023"/>
            <a:ext cx="504653" cy="474291"/>
          </a:xfrm>
          <a:prstGeom prst="rect">
            <a:avLst/>
          </a:prstGeom>
          <a:noFill/>
          <a:ln>
            <a:noFill/>
          </a:ln>
        </p:spPr>
      </p:pic>
      <p:pic>
        <p:nvPicPr>
          <p:cNvPr id="449" name="Google Shape;449;p19"/>
          <p:cNvPicPr preferRelativeResize="0"/>
          <p:nvPr/>
        </p:nvPicPr>
        <p:blipFill rotWithShape="1">
          <a:blip r:embed="rId6">
            <a:alphaModFix/>
          </a:blip>
          <a:srcRect/>
          <a:stretch/>
        </p:blipFill>
        <p:spPr>
          <a:xfrm>
            <a:off x="1374947" y="4318865"/>
            <a:ext cx="504653" cy="474291"/>
          </a:xfrm>
          <a:prstGeom prst="rect">
            <a:avLst/>
          </a:prstGeom>
          <a:noFill/>
          <a:ln>
            <a:noFill/>
          </a:ln>
        </p:spPr>
      </p:pic>
      <p:pic>
        <p:nvPicPr>
          <p:cNvPr id="450" name="Google Shape;450;p19"/>
          <p:cNvPicPr preferRelativeResize="0"/>
          <p:nvPr/>
        </p:nvPicPr>
        <p:blipFill rotWithShape="1">
          <a:blip r:embed="rId7">
            <a:alphaModFix/>
          </a:blip>
          <a:srcRect/>
          <a:stretch/>
        </p:blipFill>
        <p:spPr>
          <a:xfrm>
            <a:off x="1374947" y="4928006"/>
            <a:ext cx="504653" cy="474291"/>
          </a:xfrm>
          <a:prstGeom prst="rect">
            <a:avLst/>
          </a:prstGeom>
          <a:noFill/>
          <a:ln>
            <a:noFill/>
          </a:ln>
        </p:spPr>
      </p:pic>
      <p:sp>
        <p:nvSpPr>
          <p:cNvPr id="451" name="Google Shape;451;p19"/>
          <p:cNvSpPr txBox="1"/>
          <p:nvPr/>
        </p:nvSpPr>
        <p:spPr>
          <a:xfrm>
            <a:off x="2042163" y="3594769"/>
            <a:ext cx="3493017" cy="542542"/>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PE" sz="1800" b="1" dirty="0" err="1">
                <a:solidFill>
                  <a:srgbClr val="F2F2F2"/>
                </a:solidFill>
                <a:latin typeface="Source Sans Pro" panose="020B0503030403020204" pitchFamily="34" charset="0"/>
                <a:ea typeface="Source Sans Pro" panose="020B0503030403020204" pitchFamily="34" charset="0"/>
                <a:sym typeface="Arial"/>
              </a:rPr>
              <a:t>Coop</a:t>
            </a:r>
            <a:r>
              <a:rPr lang="es-PE" sz="1800" b="1" dirty="0">
                <a:solidFill>
                  <a:srgbClr val="F2F2F2"/>
                </a:solidFill>
                <a:latin typeface="Source Sans Pro" panose="020B0503030403020204" pitchFamily="34" charset="0"/>
                <a:ea typeface="Source Sans Pro" panose="020B0503030403020204" pitchFamily="34" charset="0"/>
                <a:sym typeface="Arial"/>
              </a:rPr>
              <a:t> Business </a:t>
            </a:r>
            <a:r>
              <a:rPr lang="es-PE" sz="1800" b="1" dirty="0" err="1">
                <a:solidFill>
                  <a:srgbClr val="F2F2F2"/>
                </a:solidFill>
                <a:latin typeface="Source Sans Pro" panose="020B0503030403020204" pitchFamily="34" charset="0"/>
                <a:ea typeface="Source Sans Pro" panose="020B0503030403020204" pitchFamily="34" charset="0"/>
                <a:sym typeface="Arial"/>
              </a:rPr>
              <a:t>School</a:t>
            </a:r>
            <a:endParaRPr sz="2400" b="1" dirty="0">
              <a:solidFill>
                <a:srgbClr val="F2F2F2"/>
              </a:solidFill>
              <a:latin typeface="Source Sans Pro" panose="020B0503030403020204" pitchFamily="34" charset="0"/>
              <a:ea typeface="Source Sans Pro" panose="020B0503030403020204" pitchFamily="34" charset="0"/>
              <a:sym typeface="Arial"/>
            </a:endParaRPr>
          </a:p>
        </p:txBody>
      </p:sp>
      <p:sp>
        <p:nvSpPr>
          <p:cNvPr id="452" name="Google Shape;452;p19"/>
          <p:cNvSpPr txBox="1"/>
          <p:nvPr/>
        </p:nvSpPr>
        <p:spPr>
          <a:xfrm>
            <a:off x="2042163" y="4200981"/>
            <a:ext cx="3493017" cy="542542"/>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PE" sz="1800" b="1" dirty="0">
                <a:solidFill>
                  <a:srgbClr val="F2F2F2"/>
                </a:solidFill>
                <a:latin typeface="Source Sans Pro" panose="020B0503030403020204" pitchFamily="34" charset="0"/>
                <a:ea typeface="Source Sans Pro" panose="020B0503030403020204" pitchFamily="34" charset="0"/>
                <a:sym typeface="Arial"/>
              </a:rPr>
              <a:t>@</a:t>
            </a:r>
            <a:r>
              <a:rPr lang="es-PE" sz="1800" b="1" dirty="0">
                <a:solidFill>
                  <a:srgbClr val="F2F2F2"/>
                </a:solidFill>
                <a:latin typeface="Source Sans Pro" panose="020B0503030403020204" pitchFamily="34" charset="0"/>
                <a:ea typeface="Source Sans Pro" panose="020B0503030403020204" pitchFamily="34" charset="0"/>
              </a:rPr>
              <a:t>ncbaclusa.cbs</a:t>
            </a:r>
            <a:endParaRPr sz="2400" b="1" dirty="0">
              <a:solidFill>
                <a:srgbClr val="F2F2F2"/>
              </a:solidFill>
              <a:latin typeface="Source Sans Pro" panose="020B0503030403020204" pitchFamily="34" charset="0"/>
              <a:ea typeface="Source Sans Pro" panose="020B0503030403020204" pitchFamily="34" charset="0"/>
              <a:sym typeface="Arial"/>
            </a:endParaRPr>
          </a:p>
        </p:txBody>
      </p:sp>
      <p:sp>
        <p:nvSpPr>
          <p:cNvPr id="453" name="Google Shape;453;p19"/>
          <p:cNvSpPr txBox="1"/>
          <p:nvPr/>
        </p:nvSpPr>
        <p:spPr>
          <a:xfrm>
            <a:off x="2027722" y="4806463"/>
            <a:ext cx="3493017" cy="542542"/>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PE" sz="1800" b="1">
                <a:solidFill>
                  <a:srgbClr val="F2F2F2"/>
                </a:solidFill>
                <a:latin typeface="Source Sans Pro" panose="020B0503030403020204" pitchFamily="34" charset="0"/>
                <a:ea typeface="Source Sans Pro" panose="020B0503030403020204" pitchFamily="34" charset="0"/>
                <a:sym typeface="Arial"/>
              </a:rPr>
              <a:t>Coop Business School</a:t>
            </a:r>
            <a:endParaRPr sz="2400" b="1">
              <a:solidFill>
                <a:srgbClr val="F2F2F2"/>
              </a:solidFill>
              <a:latin typeface="Source Sans Pro" panose="020B0503030403020204" pitchFamily="34" charset="0"/>
              <a:ea typeface="Source Sans Pro" panose="020B0503030403020204" pitchFamily="34" charset="0"/>
              <a:sym typeface="Arial"/>
            </a:endParaRPr>
          </a:p>
        </p:txBody>
      </p:sp>
      <p:pic>
        <p:nvPicPr>
          <p:cNvPr id="454" name="Google Shape;454;p19"/>
          <p:cNvPicPr preferRelativeResize="0"/>
          <p:nvPr/>
        </p:nvPicPr>
        <p:blipFill rotWithShape="1">
          <a:blip r:embed="rId4">
            <a:alphaModFix/>
          </a:blip>
          <a:srcRect l="5837" t="23866" r="6110" b="20317"/>
          <a:stretch/>
        </p:blipFill>
        <p:spPr>
          <a:xfrm>
            <a:off x="4868101" y="6172201"/>
            <a:ext cx="854225" cy="406824"/>
          </a:xfrm>
          <a:prstGeom prst="rect">
            <a:avLst/>
          </a:prstGeom>
          <a:noFill/>
          <a:ln>
            <a:noFill/>
          </a:ln>
        </p:spPr>
      </p:pic>
      <p:pic>
        <p:nvPicPr>
          <p:cNvPr id="455" name="Google Shape;455;p19"/>
          <p:cNvPicPr preferRelativeResize="0"/>
          <p:nvPr/>
        </p:nvPicPr>
        <p:blipFill rotWithShape="1">
          <a:blip r:embed="rId8">
            <a:alphaModFix/>
          </a:blip>
          <a:srcRect l="10475" t="14726" r="9434" b="17815"/>
          <a:stretch/>
        </p:blipFill>
        <p:spPr>
          <a:xfrm>
            <a:off x="785625" y="6154652"/>
            <a:ext cx="1209475" cy="436723"/>
          </a:xfrm>
          <a:prstGeom prst="rect">
            <a:avLst/>
          </a:prstGeom>
          <a:noFill/>
          <a:ln>
            <a:noFill/>
          </a:ln>
        </p:spPr>
      </p:pic>
      <p:pic>
        <p:nvPicPr>
          <p:cNvPr id="456" name="Google Shape;456;p19"/>
          <p:cNvPicPr preferRelativeResize="0"/>
          <p:nvPr/>
        </p:nvPicPr>
        <p:blipFill rotWithShape="1">
          <a:blip r:embed="rId9">
            <a:alphaModFix/>
          </a:blip>
          <a:srcRect/>
          <a:stretch/>
        </p:blipFill>
        <p:spPr>
          <a:xfrm>
            <a:off x="2543724" y="6139591"/>
            <a:ext cx="1680151" cy="462384"/>
          </a:xfrm>
          <a:prstGeom prst="rect">
            <a:avLst/>
          </a:prstGeom>
          <a:noFill/>
          <a:ln>
            <a:noFill/>
          </a:ln>
        </p:spPr>
      </p:pic>
      <p:pic>
        <p:nvPicPr>
          <p:cNvPr id="457" name="Google Shape;457;p19"/>
          <p:cNvPicPr preferRelativeResize="0"/>
          <p:nvPr/>
        </p:nvPicPr>
        <p:blipFill rotWithShape="1">
          <a:blip r:embed="rId10">
            <a:alphaModFix/>
          </a:blip>
          <a:srcRect l="6215" t="43574" r="8292" b="20962"/>
          <a:stretch/>
        </p:blipFill>
        <p:spPr>
          <a:xfrm>
            <a:off x="6221573" y="6242925"/>
            <a:ext cx="1209476" cy="3361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1000"/>
                                        <p:tgtEl>
                                          <p:spTgt spid="443">
                                            <p:txEl>
                                              <p:pRg st="0" end="0"/>
                                            </p:txEl>
                                          </p:spTgt>
                                        </p:tgtEl>
                                      </p:cBhvr>
                                    </p:animEffect>
                                  </p:childTnLst>
                                </p:cTn>
                              </p:par>
                              <p:par>
                                <p:cTn id="8" presetID="10" presetClass="entr" presetSubtype="0" fill="hold" nodeType="withEffect">
                                  <p:stCondLst>
                                    <p:cond delay="800"/>
                                  </p:stCondLst>
                                  <p:childTnLst>
                                    <p:set>
                                      <p:cBhvr>
                                        <p:cTn id="9" dur="1" fill="hold">
                                          <p:stCondLst>
                                            <p:cond delay="0"/>
                                          </p:stCondLst>
                                        </p:cTn>
                                        <p:tgtEl>
                                          <p:spTgt spid="444">
                                            <p:txEl>
                                              <p:pRg st="0" end="0"/>
                                            </p:txEl>
                                          </p:spTgt>
                                        </p:tgtEl>
                                        <p:attrNameLst>
                                          <p:attrName>style.visibility</p:attrName>
                                        </p:attrNameLst>
                                      </p:cBhvr>
                                      <p:to>
                                        <p:strVal val="visible"/>
                                      </p:to>
                                    </p:set>
                                    <p:animEffect transition="in" filter="fade">
                                      <p:cBhvr>
                                        <p:cTn id="10" dur="1000"/>
                                        <p:tgtEl>
                                          <p:spTgt spid="444">
                                            <p:txEl>
                                              <p:pRg st="0" end="0"/>
                                            </p:txEl>
                                          </p:spTgt>
                                        </p:tgtEl>
                                      </p:cBhvr>
                                    </p:animEffect>
                                  </p:childTnLst>
                                </p:cTn>
                              </p:par>
                              <p:par>
                                <p:cTn id="11" presetID="10" presetClass="entr" presetSubtype="0" fill="hold" nodeType="withEffect">
                                  <p:stCondLst>
                                    <p:cond delay="800"/>
                                  </p:stCondLst>
                                  <p:childTnLst>
                                    <p:set>
                                      <p:cBhvr>
                                        <p:cTn id="12" dur="1" fill="hold">
                                          <p:stCondLst>
                                            <p:cond delay="0"/>
                                          </p:stCondLst>
                                        </p:cTn>
                                        <p:tgtEl>
                                          <p:spTgt spid="447">
                                            <p:txEl>
                                              <p:pRg st="0" end="0"/>
                                            </p:txEl>
                                          </p:spTgt>
                                        </p:tgtEl>
                                        <p:attrNameLst>
                                          <p:attrName>style.visibility</p:attrName>
                                        </p:attrNameLst>
                                      </p:cBhvr>
                                      <p:to>
                                        <p:strVal val="visible"/>
                                      </p:to>
                                    </p:set>
                                    <p:animEffect transition="in" filter="fade">
                                      <p:cBhvr>
                                        <p:cTn id="13" dur="1000"/>
                                        <p:tgtEl>
                                          <p:spTgt spid="447">
                                            <p:txEl>
                                              <p:pRg st="0" end="0"/>
                                            </p:txEl>
                                          </p:spTgt>
                                        </p:tgtEl>
                                      </p:cBhvr>
                                    </p:animEffect>
                                  </p:childTnLst>
                                </p:cTn>
                              </p:par>
                              <p:par>
                                <p:cTn id="14" presetID="10" presetClass="entr" presetSubtype="0" fill="hold" nodeType="withEffect">
                                  <p:stCondLst>
                                    <p:cond delay="800"/>
                                  </p:stCondLst>
                                  <p:childTnLst>
                                    <p:set>
                                      <p:cBhvr>
                                        <p:cTn id="15" dur="1" fill="hold">
                                          <p:stCondLst>
                                            <p:cond delay="0"/>
                                          </p:stCondLst>
                                        </p:cTn>
                                        <p:tgtEl>
                                          <p:spTgt spid="451">
                                            <p:txEl>
                                              <p:pRg st="0" end="0"/>
                                            </p:txEl>
                                          </p:spTgt>
                                        </p:tgtEl>
                                        <p:attrNameLst>
                                          <p:attrName>style.visibility</p:attrName>
                                        </p:attrNameLst>
                                      </p:cBhvr>
                                      <p:to>
                                        <p:strVal val="visible"/>
                                      </p:to>
                                    </p:set>
                                    <p:animEffect transition="in" filter="fade">
                                      <p:cBhvr>
                                        <p:cTn id="16" dur="1000"/>
                                        <p:tgtEl>
                                          <p:spTgt spid="451">
                                            <p:txEl>
                                              <p:pRg st="0" end="0"/>
                                            </p:txEl>
                                          </p:spTgt>
                                        </p:tgtEl>
                                      </p:cBhvr>
                                    </p:animEffect>
                                  </p:childTnLst>
                                </p:cTn>
                              </p:par>
                              <p:par>
                                <p:cTn id="17" presetID="10" presetClass="entr" presetSubtype="0" fill="hold" nodeType="withEffect">
                                  <p:stCondLst>
                                    <p:cond delay="800"/>
                                  </p:stCondLst>
                                  <p:childTnLst>
                                    <p:set>
                                      <p:cBhvr>
                                        <p:cTn id="18" dur="1" fill="hold">
                                          <p:stCondLst>
                                            <p:cond delay="0"/>
                                          </p:stCondLst>
                                        </p:cTn>
                                        <p:tgtEl>
                                          <p:spTgt spid="452">
                                            <p:txEl>
                                              <p:pRg st="0" end="0"/>
                                            </p:txEl>
                                          </p:spTgt>
                                        </p:tgtEl>
                                        <p:attrNameLst>
                                          <p:attrName>style.visibility</p:attrName>
                                        </p:attrNameLst>
                                      </p:cBhvr>
                                      <p:to>
                                        <p:strVal val="visible"/>
                                      </p:to>
                                    </p:set>
                                    <p:animEffect transition="in" filter="fade">
                                      <p:cBhvr>
                                        <p:cTn id="19" dur="1000"/>
                                        <p:tgtEl>
                                          <p:spTgt spid="452">
                                            <p:txEl>
                                              <p:pRg st="0" end="0"/>
                                            </p:txEl>
                                          </p:spTgt>
                                        </p:tgtEl>
                                      </p:cBhvr>
                                    </p:animEffect>
                                  </p:childTnLst>
                                </p:cTn>
                              </p:par>
                              <p:par>
                                <p:cTn id="20" presetID="10" presetClass="entr" presetSubtype="0" fill="hold" nodeType="withEffect">
                                  <p:stCondLst>
                                    <p:cond delay="800"/>
                                  </p:stCondLst>
                                  <p:childTnLst>
                                    <p:set>
                                      <p:cBhvr>
                                        <p:cTn id="21" dur="1" fill="hold">
                                          <p:stCondLst>
                                            <p:cond delay="0"/>
                                          </p:stCondLst>
                                        </p:cTn>
                                        <p:tgtEl>
                                          <p:spTgt spid="453">
                                            <p:txEl>
                                              <p:pRg st="0" end="0"/>
                                            </p:txEl>
                                          </p:spTgt>
                                        </p:tgtEl>
                                        <p:attrNameLst>
                                          <p:attrName>style.visibility</p:attrName>
                                        </p:attrNameLst>
                                      </p:cBhvr>
                                      <p:to>
                                        <p:strVal val="visible"/>
                                      </p:to>
                                    </p:set>
                                    <p:animEffect transition="in" filter="fade">
                                      <p:cBhvr>
                                        <p:cTn id="22" dur="1000"/>
                                        <p:tgtEl>
                                          <p:spTgt spid="4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CAA4E"/>
            </a:gs>
            <a:gs pos="100000">
              <a:srgbClr val="287234"/>
            </a:gs>
          </a:gsLst>
          <a:lin ang="5400000" scaled="0"/>
        </a:gradFill>
        <a:effectLst/>
      </p:bgPr>
    </p:bg>
    <p:spTree>
      <p:nvGrpSpPr>
        <p:cNvPr id="1" name="Shape 221"/>
        <p:cNvGrpSpPr/>
        <p:nvPr/>
      </p:nvGrpSpPr>
      <p:grpSpPr>
        <a:xfrm>
          <a:off x="0" y="0"/>
          <a:ext cx="0" cy="0"/>
          <a:chOff x="0" y="0"/>
          <a:chExt cx="0" cy="0"/>
        </a:xfrm>
      </p:grpSpPr>
      <p:pic>
        <p:nvPicPr>
          <p:cNvPr id="225" name="Google Shape;225;p10"/>
          <p:cNvPicPr preferRelativeResize="0"/>
          <p:nvPr/>
        </p:nvPicPr>
        <p:blipFill rotWithShape="1">
          <a:blip r:embed="rId3">
            <a:alphaModFix amt="20000"/>
          </a:blip>
          <a:srcRect l="21032" t="14574" r="53411" b="37031"/>
          <a:stretch/>
        </p:blipFill>
        <p:spPr>
          <a:xfrm>
            <a:off x="5753099" y="-27685"/>
            <a:ext cx="6438901" cy="6857999"/>
          </a:xfrm>
          <a:prstGeom prst="rect">
            <a:avLst/>
          </a:prstGeom>
          <a:noFill/>
          <a:ln>
            <a:noFill/>
          </a:ln>
        </p:spPr>
      </p:pic>
      <p:pic>
        <p:nvPicPr>
          <p:cNvPr id="2" name="Google Shape;225;p10">
            <a:extLst>
              <a:ext uri="{FF2B5EF4-FFF2-40B4-BE49-F238E27FC236}">
                <a16:creationId xmlns:a16="http://schemas.microsoft.com/office/drawing/2014/main" id="{0CFDB68E-A68D-8D90-A3AE-124032F4846B}"/>
              </a:ext>
            </a:extLst>
          </p:cNvPr>
          <p:cNvPicPr preferRelativeResize="0"/>
          <p:nvPr/>
        </p:nvPicPr>
        <p:blipFill rotWithShape="1">
          <a:blip r:embed="rId3">
            <a:alphaModFix amt="20000"/>
          </a:blip>
          <a:srcRect l="21032" t="14574" r="53411" b="37031"/>
          <a:stretch/>
        </p:blipFill>
        <p:spPr>
          <a:xfrm>
            <a:off x="5753099" y="-18504"/>
            <a:ext cx="6438901" cy="6857999"/>
          </a:xfrm>
          <a:prstGeom prst="rect">
            <a:avLst/>
          </a:prstGeom>
          <a:noFill/>
          <a:ln>
            <a:noFill/>
          </a:ln>
        </p:spPr>
      </p:pic>
      <p:sp>
        <p:nvSpPr>
          <p:cNvPr id="222" name="Google Shape;222;p10"/>
          <p:cNvSpPr txBox="1"/>
          <p:nvPr/>
        </p:nvSpPr>
        <p:spPr>
          <a:xfrm>
            <a:off x="762410" y="1215681"/>
            <a:ext cx="4394682" cy="656841"/>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PE" sz="5400" b="1" dirty="0">
                <a:solidFill>
                  <a:schemeClr val="lt1"/>
                </a:solidFill>
                <a:latin typeface="Source Sans Pro" panose="020B0503030403020204" pitchFamily="34" charset="0"/>
                <a:ea typeface="Source Sans Pro" panose="020B0503030403020204" pitchFamily="34" charset="0"/>
                <a:cs typeface="Avenir"/>
                <a:sym typeface="Avenir"/>
              </a:rPr>
              <a:t>Esta semana:</a:t>
            </a:r>
            <a:endParaRPr sz="5400" b="1" dirty="0">
              <a:solidFill>
                <a:schemeClr val="lt1"/>
              </a:solidFill>
              <a:latin typeface="Source Sans Pro" panose="020B0503030403020204" pitchFamily="34" charset="0"/>
              <a:ea typeface="Source Sans Pro" panose="020B0503030403020204" pitchFamily="34" charset="0"/>
              <a:cs typeface="Avenir"/>
              <a:sym typeface="Avenir"/>
            </a:endParaRPr>
          </a:p>
        </p:txBody>
      </p:sp>
      <p:sp>
        <p:nvSpPr>
          <p:cNvPr id="223" name="Google Shape;223;p10"/>
          <p:cNvSpPr txBox="1"/>
          <p:nvPr/>
        </p:nvSpPr>
        <p:spPr>
          <a:xfrm>
            <a:off x="9902978" y="450959"/>
            <a:ext cx="190802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400" dirty="0">
                <a:solidFill>
                  <a:schemeClr val="lt1"/>
                </a:solidFill>
                <a:latin typeface="Arial"/>
                <a:ea typeface="Arial"/>
                <a:cs typeface="Arial"/>
                <a:sym typeface="Arial"/>
              </a:rPr>
              <a:t>cbs.coop</a:t>
            </a:r>
            <a:endParaRPr lang="es-PE" dirty="0"/>
          </a:p>
        </p:txBody>
      </p:sp>
      <p:pic>
        <p:nvPicPr>
          <p:cNvPr id="224" name="Google Shape;224;p10"/>
          <p:cNvPicPr preferRelativeResize="0"/>
          <p:nvPr/>
        </p:nvPicPr>
        <p:blipFill rotWithShape="1">
          <a:blip r:embed="rId4">
            <a:alphaModFix/>
          </a:blip>
          <a:srcRect l="1496" r="1495"/>
          <a:stretch/>
        </p:blipFill>
        <p:spPr>
          <a:xfrm>
            <a:off x="241300" y="0"/>
            <a:ext cx="1739900" cy="1206500"/>
          </a:xfrm>
          <a:prstGeom prst="rect">
            <a:avLst/>
          </a:prstGeom>
          <a:noFill/>
          <a:ln>
            <a:noFill/>
          </a:ln>
        </p:spPr>
      </p:pic>
      <p:pic>
        <p:nvPicPr>
          <p:cNvPr id="226" name="Google Shape;226;p10"/>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27" name="Google Shape;227;p10"/>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28" name="Google Shape;228;p10"/>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29" name="Google Shape;229;p10"/>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30" name="Google Shape;230;p10"/>
          <p:cNvSpPr txBox="1"/>
          <p:nvPr/>
        </p:nvSpPr>
        <p:spPr>
          <a:xfrm>
            <a:off x="9834778" y="6347078"/>
            <a:ext cx="1908000"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3" name="Google Shape;222;p10">
            <a:extLst>
              <a:ext uri="{FF2B5EF4-FFF2-40B4-BE49-F238E27FC236}">
                <a16:creationId xmlns:a16="http://schemas.microsoft.com/office/drawing/2014/main" id="{9D7C7097-1DF3-A4A4-A0A8-8805423F1195}"/>
              </a:ext>
            </a:extLst>
          </p:cNvPr>
          <p:cNvSpPr txBox="1"/>
          <p:nvPr/>
        </p:nvSpPr>
        <p:spPr>
          <a:xfrm>
            <a:off x="484632" y="2069968"/>
            <a:ext cx="11258146" cy="3663155"/>
          </a:xfrm>
          <a:prstGeom prst="rect">
            <a:avLst/>
          </a:prstGeom>
          <a:noFill/>
          <a:ln>
            <a:noFill/>
          </a:ln>
        </p:spPr>
        <p:txBody>
          <a:bodyPr spcFirstLastPara="1" wrap="square" lIns="0" tIns="146300" rIns="0" bIns="0" anchor="t" anchorCtr="0">
            <a:noAutofit/>
          </a:bodyPr>
          <a:lstStyle/>
          <a:p>
            <a:pPr marL="685800" lvl="0" indent="-685800">
              <a:lnSpc>
                <a:spcPct val="150000"/>
              </a:lnSpc>
              <a:buFont typeface="Arial" panose="020B0604020202020204" pitchFamily="34" charset="0"/>
              <a:buChar char="•"/>
            </a:pPr>
            <a:r>
              <a:rPr lang="es-PE" sz="2800" dirty="0">
                <a:solidFill>
                  <a:schemeClr val="lt1"/>
                </a:solidFill>
                <a:latin typeface="Source Sans Pro" panose="020B0503030403020204" pitchFamily="34" charset="0"/>
                <a:ea typeface="Source Sans Pro" panose="020B0503030403020204" pitchFamily="34" charset="0"/>
                <a:cs typeface="Avenir"/>
                <a:sym typeface="Avenir"/>
              </a:rPr>
              <a:t>Comprende a tu mercado objetivo a través de los </a:t>
            </a:r>
            <a:r>
              <a:rPr lang="es-PE" sz="2800" dirty="0" err="1">
                <a:solidFill>
                  <a:schemeClr val="lt1"/>
                </a:solidFill>
                <a:highlight>
                  <a:srgbClr val="000080"/>
                </a:highlight>
                <a:latin typeface="Source Sans Pro" panose="020B0503030403020204" pitchFamily="34" charset="0"/>
                <a:ea typeface="Source Sans Pro" panose="020B0503030403020204" pitchFamily="34" charset="0"/>
                <a:cs typeface="Avenir"/>
                <a:sym typeface="Avenir"/>
              </a:rPr>
              <a:t>Buyer</a:t>
            </a:r>
            <a:r>
              <a:rPr lang="es-PE" sz="2800" dirty="0">
                <a:solidFill>
                  <a:schemeClr val="lt1"/>
                </a:solidFill>
                <a:highlight>
                  <a:srgbClr val="000080"/>
                </a:highlight>
                <a:latin typeface="Source Sans Pro" panose="020B0503030403020204" pitchFamily="34" charset="0"/>
                <a:ea typeface="Source Sans Pro" panose="020B0503030403020204" pitchFamily="34" charset="0"/>
                <a:cs typeface="Avenir"/>
                <a:sym typeface="Avenir"/>
              </a:rPr>
              <a:t> Personas</a:t>
            </a:r>
          </a:p>
          <a:p>
            <a:pPr marL="685800" lvl="0" indent="-685800">
              <a:lnSpc>
                <a:spcPct val="150000"/>
              </a:lnSpc>
              <a:buFont typeface="Arial" panose="020B0604020202020204" pitchFamily="34" charset="0"/>
              <a:buChar char="•"/>
            </a:pPr>
            <a:r>
              <a:rPr lang="es-ES" sz="2800" b="1" dirty="0">
                <a:solidFill>
                  <a:schemeClr val="lt1"/>
                </a:solidFill>
                <a:latin typeface="Source Sans Pro" panose="020B0503030403020204" pitchFamily="34" charset="0"/>
                <a:ea typeface="Source Sans Pro" panose="020B0503030403020204" pitchFamily="34" charset="0"/>
                <a:cs typeface="Avenir"/>
                <a:sym typeface="Avenir"/>
              </a:rPr>
              <a:t>Define cómo te </a:t>
            </a:r>
            <a:r>
              <a:rPr lang="es-ES" sz="2800" b="1" dirty="0">
                <a:solidFill>
                  <a:schemeClr val="lt1"/>
                </a:solidFill>
                <a:highlight>
                  <a:srgbClr val="000080"/>
                </a:highlight>
                <a:latin typeface="Source Sans Pro" panose="020B0503030403020204" pitchFamily="34" charset="0"/>
                <a:ea typeface="Source Sans Pro" panose="020B0503030403020204" pitchFamily="34" charset="0"/>
                <a:cs typeface="Avenir"/>
                <a:sym typeface="Avenir"/>
              </a:rPr>
              <a:t>posicionarás</a:t>
            </a:r>
            <a:r>
              <a:rPr lang="es-ES" sz="2800" b="1" dirty="0">
                <a:solidFill>
                  <a:schemeClr val="lt1"/>
                </a:solidFill>
                <a:latin typeface="Source Sans Pro" panose="020B0503030403020204" pitchFamily="34" charset="0"/>
                <a:ea typeface="Source Sans Pro" panose="020B0503030403020204" pitchFamily="34" charset="0"/>
                <a:cs typeface="Avenir"/>
                <a:sym typeface="Avenir"/>
              </a:rPr>
              <a:t> en la mente de tu comprador </a:t>
            </a:r>
            <a:r>
              <a:rPr lang="es-ES" sz="2800" b="1" dirty="0">
                <a:solidFill>
                  <a:schemeClr val="lt1"/>
                </a:solidFill>
                <a:highlight>
                  <a:srgbClr val="FF0000"/>
                </a:highlight>
                <a:latin typeface="Source Sans Pro" panose="020B0503030403020204" pitchFamily="34" charset="0"/>
                <a:ea typeface="Source Sans Pro" panose="020B0503030403020204" pitchFamily="34" charset="0"/>
                <a:cs typeface="Avenir"/>
                <a:sym typeface="Avenir"/>
              </a:rPr>
              <a:t>(¡¡HOY!!)</a:t>
            </a:r>
            <a:endParaRPr lang="es-PE" sz="2800" b="1" dirty="0">
              <a:solidFill>
                <a:schemeClr val="lt1"/>
              </a:solidFill>
              <a:highlight>
                <a:srgbClr val="FF0000"/>
              </a:highlight>
              <a:latin typeface="Source Sans Pro" panose="020B0503030403020204" pitchFamily="34" charset="0"/>
              <a:ea typeface="Source Sans Pro" panose="020B0503030403020204" pitchFamily="34" charset="0"/>
              <a:cs typeface="Avenir"/>
              <a:sym typeface="Avenir"/>
            </a:endParaRPr>
          </a:p>
          <a:p>
            <a:pPr marL="685800" lvl="0" indent="-685800">
              <a:lnSpc>
                <a:spcPct val="150000"/>
              </a:lnSpc>
              <a:buFont typeface="Arial" panose="020B0604020202020204" pitchFamily="34" charset="0"/>
              <a:buChar char="•"/>
            </a:pPr>
            <a:r>
              <a:rPr lang="es-ES" sz="2800" dirty="0">
                <a:solidFill>
                  <a:schemeClr val="lt1"/>
                </a:solidFill>
                <a:latin typeface="Source Sans Pro" panose="020B0503030403020204" pitchFamily="34" charset="0"/>
                <a:ea typeface="Source Sans Pro" panose="020B0503030403020204" pitchFamily="34" charset="0"/>
                <a:cs typeface="Avenir"/>
                <a:sym typeface="Avenir"/>
              </a:rPr>
              <a:t>Crea una </a:t>
            </a:r>
            <a:r>
              <a:rPr lang="es-ES" sz="2800" dirty="0">
                <a:solidFill>
                  <a:schemeClr val="lt1"/>
                </a:solidFill>
                <a:highlight>
                  <a:srgbClr val="000080"/>
                </a:highlight>
                <a:latin typeface="Source Sans Pro" panose="020B0503030403020204" pitchFamily="34" charset="0"/>
                <a:ea typeface="Source Sans Pro" panose="020B0503030403020204" pitchFamily="34" charset="0"/>
                <a:cs typeface="Avenir"/>
                <a:sym typeface="Avenir"/>
              </a:rPr>
              <a:t>estrategia de contenidos</a:t>
            </a:r>
          </a:p>
          <a:p>
            <a:pPr marL="685800" marR="0" lvl="0" indent="-685800" algn="l" rtl="0">
              <a:lnSpc>
                <a:spcPct val="150000"/>
              </a:lnSpc>
              <a:spcBef>
                <a:spcPts val="0"/>
              </a:spcBef>
              <a:spcAft>
                <a:spcPts val="0"/>
              </a:spcAft>
              <a:buFont typeface="Arial" panose="020B0604020202020204" pitchFamily="34" charset="0"/>
              <a:buChar char="•"/>
            </a:pPr>
            <a:r>
              <a:rPr lang="es-ES" sz="2800" dirty="0">
                <a:solidFill>
                  <a:schemeClr val="lt1"/>
                </a:solidFill>
                <a:latin typeface="Source Sans Pro" panose="020B0503030403020204" pitchFamily="34" charset="0"/>
                <a:ea typeface="Source Sans Pro" panose="020B0503030403020204" pitchFamily="34" charset="0"/>
                <a:cs typeface="Avenir"/>
                <a:sym typeface="Avenir"/>
              </a:rPr>
              <a:t>Documentación de </a:t>
            </a:r>
            <a:r>
              <a:rPr lang="es-ES" sz="2800" dirty="0">
                <a:solidFill>
                  <a:schemeClr val="lt1"/>
                </a:solidFill>
                <a:highlight>
                  <a:srgbClr val="000080"/>
                </a:highlight>
                <a:latin typeface="Source Sans Pro" panose="020B0503030403020204" pitchFamily="34" charset="0"/>
                <a:ea typeface="Source Sans Pro" panose="020B0503030403020204" pitchFamily="34" charset="0"/>
                <a:cs typeface="Avenir"/>
                <a:sym typeface="Avenir"/>
              </a:rPr>
              <a:t>procesos de ventas</a:t>
            </a:r>
          </a:p>
          <a:p>
            <a:pPr marL="685800" marR="0" lvl="0" indent="-685800" algn="l" rtl="0">
              <a:lnSpc>
                <a:spcPct val="150000"/>
              </a:lnSpc>
              <a:spcBef>
                <a:spcPts val="0"/>
              </a:spcBef>
              <a:spcAft>
                <a:spcPts val="0"/>
              </a:spcAft>
              <a:buFont typeface="Arial" panose="020B0604020202020204" pitchFamily="34" charset="0"/>
              <a:buChar char="•"/>
            </a:pPr>
            <a:r>
              <a:rPr lang="es-ES" sz="2800" dirty="0">
                <a:solidFill>
                  <a:schemeClr val="lt1"/>
                </a:solidFill>
                <a:latin typeface="Source Sans Pro" panose="020B0503030403020204" pitchFamily="34" charset="0"/>
                <a:ea typeface="Source Sans Pro" panose="020B0503030403020204" pitchFamily="34" charset="0"/>
                <a:cs typeface="Avenir"/>
                <a:sym typeface="Avenir"/>
              </a:rPr>
              <a:t>Evaluación de </a:t>
            </a:r>
            <a:r>
              <a:rPr lang="es-ES" sz="2800" dirty="0">
                <a:solidFill>
                  <a:schemeClr val="lt1"/>
                </a:solidFill>
                <a:highlight>
                  <a:srgbClr val="000080"/>
                </a:highlight>
                <a:latin typeface="Source Sans Pro" panose="020B0503030403020204" pitchFamily="34" charset="0"/>
                <a:ea typeface="Source Sans Pro" panose="020B0503030403020204" pitchFamily="34" charset="0"/>
                <a:cs typeface="Avenir"/>
                <a:sym typeface="Avenir"/>
              </a:rPr>
              <a:t>certificación</a:t>
            </a:r>
            <a:endParaRPr sz="2800" dirty="0">
              <a:solidFill>
                <a:schemeClr val="lt1"/>
              </a:solidFill>
              <a:highlight>
                <a:srgbClr val="000080"/>
              </a:highlight>
              <a:latin typeface="Source Sans Pro" panose="020B0503030403020204" pitchFamily="34" charset="0"/>
              <a:ea typeface="Source Sans Pro" panose="020B0503030403020204" pitchFamily="34" charset="0"/>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1000"/>
                                        <p:tgtEl>
                                          <p:spTgt spid="2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166598"/>
            </a:gs>
            <a:gs pos="100000">
              <a:srgbClr val="104A6E"/>
            </a:gs>
          </a:gsLst>
          <a:lin ang="5400000" scaled="0"/>
        </a:gradFill>
        <a:effectLst/>
      </p:bgPr>
    </p:bg>
    <p:spTree>
      <p:nvGrpSpPr>
        <p:cNvPr id="1" name="Shape 179"/>
        <p:cNvGrpSpPr/>
        <p:nvPr/>
      </p:nvGrpSpPr>
      <p:grpSpPr>
        <a:xfrm>
          <a:off x="0" y="0"/>
          <a:ext cx="0" cy="0"/>
          <a:chOff x="0" y="0"/>
          <a:chExt cx="0" cy="0"/>
        </a:xfrm>
      </p:grpSpPr>
      <p:pic>
        <p:nvPicPr>
          <p:cNvPr id="180" name="Google Shape;180;p7"/>
          <p:cNvPicPr preferRelativeResize="0"/>
          <p:nvPr/>
        </p:nvPicPr>
        <p:blipFill rotWithShape="1">
          <a:blip r:embed="rId3">
            <a:alphaModFix amt="20000"/>
          </a:blip>
          <a:srcRect l="7652" t="2360" r="57513" b="31673"/>
          <a:stretch/>
        </p:blipFill>
        <p:spPr>
          <a:xfrm>
            <a:off x="5721549" y="0"/>
            <a:ext cx="6438901" cy="6857999"/>
          </a:xfrm>
          <a:prstGeom prst="rect">
            <a:avLst/>
          </a:prstGeom>
          <a:noFill/>
          <a:ln>
            <a:noFill/>
          </a:ln>
        </p:spPr>
      </p:pic>
      <p:sp>
        <p:nvSpPr>
          <p:cNvPr id="181" name="Google Shape;181;p7"/>
          <p:cNvSpPr txBox="1"/>
          <p:nvPr/>
        </p:nvSpPr>
        <p:spPr>
          <a:xfrm>
            <a:off x="1224214" y="2334999"/>
            <a:ext cx="7965506" cy="2606039"/>
          </a:xfrm>
          <a:prstGeom prst="rect">
            <a:avLst/>
          </a:prstGeom>
          <a:noFill/>
          <a:ln>
            <a:noFill/>
          </a:ln>
        </p:spPr>
        <p:txBody>
          <a:bodyPr spcFirstLastPara="1" wrap="square" lIns="0" tIns="146300" rIns="0" bIns="0" anchor="ctr" anchorCtr="0">
            <a:noAutofit/>
          </a:bodyPr>
          <a:lstStyle/>
          <a:p>
            <a:r>
              <a:rPr lang="es-ES" sz="5400" dirty="0">
                <a:solidFill>
                  <a:schemeClr val="lt1"/>
                </a:solidFill>
                <a:latin typeface="Source Sans Pro" panose="020B0503030403020204" pitchFamily="34" charset="0"/>
                <a:ea typeface="Source Sans Pro" panose="020B0503030403020204" pitchFamily="34" charset="0"/>
                <a:cs typeface="Avenir"/>
                <a:sym typeface="Avenir"/>
              </a:rPr>
              <a:t>Define cómo te </a:t>
            </a:r>
            <a:r>
              <a:rPr lang="es-ES" sz="5400" b="1" dirty="0">
                <a:solidFill>
                  <a:schemeClr val="lt1"/>
                </a:solidFill>
                <a:latin typeface="Source Sans Pro" panose="020B0503030403020204" pitchFamily="34" charset="0"/>
                <a:ea typeface="Source Sans Pro" panose="020B0503030403020204" pitchFamily="34" charset="0"/>
                <a:cs typeface="Avenir"/>
                <a:sym typeface="Avenir"/>
              </a:rPr>
              <a:t>posicionarás</a:t>
            </a:r>
            <a:r>
              <a:rPr lang="es-ES" sz="5400" dirty="0">
                <a:solidFill>
                  <a:schemeClr val="lt1"/>
                </a:solidFill>
                <a:latin typeface="Source Sans Pro" panose="020B0503030403020204" pitchFamily="34" charset="0"/>
                <a:ea typeface="Source Sans Pro" panose="020B0503030403020204" pitchFamily="34" charset="0"/>
                <a:cs typeface="Avenir"/>
                <a:sym typeface="Avenir"/>
              </a:rPr>
              <a:t> en la mente de tu comprador</a:t>
            </a:r>
            <a:endParaRPr lang="es-PE" sz="5400" b="1" i="1" dirty="0">
              <a:solidFill>
                <a:schemeClr val="lt1"/>
              </a:solidFill>
              <a:latin typeface="Source Sans Pro" panose="020B0503030403020204" pitchFamily="34" charset="0"/>
              <a:ea typeface="Source Sans Pro" panose="020B0503030403020204" pitchFamily="34" charset="0"/>
              <a:cs typeface="Avenir"/>
              <a:sym typeface="Avenir"/>
            </a:endParaRPr>
          </a:p>
        </p:txBody>
      </p:sp>
      <p:pic>
        <p:nvPicPr>
          <p:cNvPr id="183" name="Google Shape;183;p7"/>
          <p:cNvPicPr preferRelativeResize="0"/>
          <p:nvPr/>
        </p:nvPicPr>
        <p:blipFill rotWithShape="1">
          <a:blip r:embed="rId4">
            <a:alphaModFix/>
          </a:blip>
          <a:srcRect l="6425" t="22410" r="7441" b="21479"/>
          <a:stretch/>
        </p:blipFill>
        <p:spPr>
          <a:xfrm>
            <a:off x="371477" y="297698"/>
            <a:ext cx="1427162" cy="625396"/>
          </a:xfrm>
          <a:prstGeom prst="rect">
            <a:avLst/>
          </a:prstGeom>
          <a:noFill/>
          <a:ln>
            <a:noFill/>
          </a:ln>
        </p:spPr>
      </p:pic>
      <p:pic>
        <p:nvPicPr>
          <p:cNvPr id="184" name="Google Shape;184;p7"/>
          <p:cNvPicPr preferRelativeResize="0"/>
          <p:nvPr/>
        </p:nvPicPr>
        <p:blipFill rotWithShape="1">
          <a:blip r:embed="rId4">
            <a:alphaModFix/>
          </a:blip>
          <a:srcRect l="5837" t="23866" r="6110" b="20317"/>
          <a:stretch/>
        </p:blipFill>
        <p:spPr>
          <a:xfrm>
            <a:off x="4624637" y="6098313"/>
            <a:ext cx="1064911" cy="454101"/>
          </a:xfrm>
          <a:prstGeom prst="rect">
            <a:avLst/>
          </a:prstGeom>
          <a:noFill/>
          <a:ln>
            <a:noFill/>
          </a:ln>
        </p:spPr>
      </p:pic>
      <p:pic>
        <p:nvPicPr>
          <p:cNvPr id="185" name="Google Shape;185;p7"/>
          <p:cNvPicPr preferRelativeResize="0"/>
          <p:nvPr/>
        </p:nvPicPr>
        <p:blipFill rotWithShape="1">
          <a:blip r:embed="rId5">
            <a:alphaModFix/>
          </a:blip>
          <a:srcRect l="10475" t="14726" r="9434" b="17815"/>
          <a:stretch/>
        </p:blipFill>
        <p:spPr>
          <a:xfrm>
            <a:off x="397570" y="6081651"/>
            <a:ext cx="1436020" cy="487424"/>
          </a:xfrm>
          <a:prstGeom prst="rect">
            <a:avLst/>
          </a:prstGeom>
          <a:noFill/>
          <a:ln>
            <a:noFill/>
          </a:ln>
        </p:spPr>
      </p:pic>
      <p:pic>
        <p:nvPicPr>
          <p:cNvPr id="186" name="Google Shape;186;p7"/>
          <p:cNvPicPr preferRelativeResize="0"/>
          <p:nvPr/>
        </p:nvPicPr>
        <p:blipFill rotWithShape="1">
          <a:blip r:embed="rId6">
            <a:alphaModFix/>
          </a:blip>
          <a:srcRect/>
          <a:stretch/>
        </p:blipFill>
        <p:spPr>
          <a:xfrm>
            <a:off x="2217930" y="6067319"/>
            <a:ext cx="2070211" cy="516074"/>
          </a:xfrm>
          <a:prstGeom prst="rect">
            <a:avLst/>
          </a:prstGeom>
          <a:noFill/>
          <a:ln>
            <a:noFill/>
          </a:ln>
        </p:spPr>
      </p:pic>
      <p:pic>
        <p:nvPicPr>
          <p:cNvPr id="187" name="Google Shape;187;p7"/>
          <p:cNvPicPr preferRelativeResize="0"/>
          <p:nvPr/>
        </p:nvPicPr>
        <p:blipFill rotWithShape="1">
          <a:blip r:embed="rId7">
            <a:alphaModFix/>
          </a:blip>
          <a:srcRect l="6215" t="43574" r="8292" b="20962"/>
          <a:stretch/>
        </p:blipFill>
        <p:spPr>
          <a:xfrm>
            <a:off x="6026030" y="6098313"/>
            <a:ext cx="1622580" cy="454100"/>
          </a:xfrm>
          <a:prstGeom prst="rect">
            <a:avLst/>
          </a:prstGeom>
          <a:noFill/>
          <a:ln>
            <a:noFill/>
          </a:ln>
        </p:spPr>
      </p:pic>
      <p:sp>
        <p:nvSpPr>
          <p:cNvPr id="188" name="Google Shape;188;p7"/>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lang="es-PE" dirty="0"/>
          </a:p>
        </p:txBody>
      </p:sp>
      <p:sp>
        <p:nvSpPr>
          <p:cNvPr id="2" name="Google Shape;181;p7">
            <a:extLst>
              <a:ext uri="{FF2B5EF4-FFF2-40B4-BE49-F238E27FC236}">
                <a16:creationId xmlns:a16="http://schemas.microsoft.com/office/drawing/2014/main" id="{243A8FCC-BD7A-BA49-C1BF-13D2A6C08369}"/>
              </a:ext>
            </a:extLst>
          </p:cNvPr>
          <p:cNvSpPr txBox="1"/>
          <p:nvPr/>
        </p:nvSpPr>
        <p:spPr>
          <a:xfrm>
            <a:off x="1224214" y="1786359"/>
            <a:ext cx="7380290" cy="548640"/>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ES" sz="2400" b="1" dirty="0">
                <a:solidFill>
                  <a:schemeClr val="lt1"/>
                </a:solidFill>
                <a:latin typeface="Source Sans Pro" panose="020B0503030403020204" pitchFamily="34" charset="0"/>
                <a:ea typeface="Source Sans Pro" panose="020B0503030403020204" pitchFamily="34" charset="0"/>
                <a:cs typeface="Avenir"/>
                <a:sym typeface="Avenir"/>
              </a:rPr>
              <a:t>DÍA 2:</a:t>
            </a:r>
            <a:endParaRPr sz="2400" b="1" dirty="0">
              <a:solidFill>
                <a:schemeClr val="lt1"/>
              </a:solidFill>
              <a:latin typeface="Source Sans Pro" panose="020B0503030403020204" pitchFamily="34" charset="0"/>
              <a:ea typeface="Source Sans Pro" panose="020B0503030403020204" pitchFamily="34" charset="0"/>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animEffect transition="in" filter="fade">
                                      <p:cBhvr>
                                        <p:cTn id="7" dur="1000"/>
                                        <p:tgtEl>
                                          <p:spTgt spid="18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66598"/>
            </a:gs>
            <a:gs pos="100000">
              <a:srgbClr val="104A6E"/>
            </a:gs>
          </a:gsLst>
          <a:lin ang="5400000" scaled="0"/>
        </a:gradFill>
        <a:effectLst/>
      </p:bgPr>
    </p:bg>
    <p:spTree>
      <p:nvGrpSpPr>
        <p:cNvPr id="1" name="Shape 163"/>
        <p:cNvGrpSpPr/>
        <p:nvPr/>
      </p:nvGrpSpPr>
      <p:grpSpPr>
        <a:xfrm>
          <a:off x="0" y="0"/>
          <a:ext cx="0" cy="0"/>
          <a:chOff x="0" y="0"/>
          <a:chExt cx="0" cy="0"/>
        </a:xfrm>
      </p:grpSpPr>
      <p:pic>
        <p:nvPicPr>
          <p:cNvPr id="164" name="Google Shape;164;p6"/>
          <p:cNvPicPr preferRelativeResize="0"/>
          <p:nvPr/>
        </p:nvPicPr>
        <p:blipFill rotWithShape="1">
          <a:blip r:embed="rId3">
            <a:alphaModFix amt="20000"/>
          </a:blip>
          <a:srcRect l="19520" t="9161" r="66382" b="33317"/>
          <a:stretch/>
        </p:blipFill>
        <p:spPr>
          <a:xfrm>
            <a:off x="11036299" y="4205828"/>
            <a:ext cx="1155701" cy="2652171"/>
          </a:xfrm>
          <a:prstGeom prst="rect">
            <a:avLst/>
          </a:prstGeom>
          <a:noFill/>
          <a:ln>
            <a:noFill/>
          </a:ln>
        </p:spPr>
      </p:pic>
      <p:pic>
        <p:nvPicPr>
          <p:cNvPr id="165" name="Google Shape;165;p6"/>
          <p:cNvPicPr preferRelativeResize="0"/>
          <p:nvPr/>
        </p:nvPicPr>
        <p:blipFill rotWithShape="1">
          <a:blip r:embed="rId4">
            <a:alphaModFix/>
          </a:blip>
          <a:srcRect/>
          <a:stretch/>
        </p:blipFill>
        <p:spPr>
          <a:xfrm>
            <a:off x="0" y="0"/>
            <a:ext cx="4572000" cy="6858000"/>
          </a:xfrm>
          <a:prstGeom prst="rect">
            <a:avLst/>
          </a:prstGeom>
          <a:noFill/>
          <a:ln>
            <a:noFill/>
          </a:ln>
        </p:spPr>
      </p:pic>
      <p:sp>
        <p:nvSpPr>
          <p:cNvPr id="166" name="Google Shape;166;p6"/>
          <p:cNvSpPr txBox="1"/>
          <p:nvPr/>
        </p:nvSpPr>
        <p:spPr>
          <a:xfrm>
            <a:off x="5262814" y="731520"/>
            <a:ext cx="5600258" cy="1345187"/>
          </a:xfrm>
          <a:prstGeom prst="rect">
            <a:avLst/>
          </a:prstGeom>
          <a:noFill/>
          <a:ln>
            <a:noFill/>
          </a:ln>
        </p:spPr>
        <p:txBody>
          <a:bodyPr spcFirstLastPara="1" wrap="square" lIns="0" tIns="146300" rIns="0" bIns="0" anchor="ctr" anchorCtr="0">
            <a:noAutofit/>
          </a:bodyPr>
          <a:lstStyle/>
          <a:p>
            <a:pPr marL="0" marR="0" lvl="0" indent="0" algn="l" rtl="0">
              <a:spcBef>
                <a:spcPts val="0"/>
              </a:spcBef>
              <a:spcAft>
                <a:spcPts val="0"/>
              </a:spcAft>
              <a:buNone/>
            </a:pPr>
            <a:r>
              <a:rPr lang="es-ES" sz="4000" b="1" dirty="0">
                <a:solidFill>
                  <a:schemeClr val="lt1"/>
                </a:solidFill>
                <a:latin typeface="Source Sans Pro" panose="020B0503030403020204" pitchFamily="34" charset="0"/>
                <a:ea typeface="Source Sans Pro" panose="020B0503030403020204" pitchFamily="34" charset="0"/>
                <a:cs typeface="Avenir"/>
                <a:sym typeface="Avenir"/>
              </a:rPr>
              <a:t>Posicionamiento de marcas cooperativas</a:t>
            </a:r>
            <a:endParaRPr sz="4000" b="1" dirty="0">
              <a:solidFill>
                <a:schemeClr val="lt1"/>
              </a:solidFill>
              <a:latin typeface="Source Sans Pro" panose="020B0503030403020204" pitchFamily="34" charset="0"/>
              <a:ea typeface="Source Sans Pro" panose="020B0503030403020204" pitchFamily="34" charset="0"/>
              <a:cs typeface="Avenir"/>
              <a:sym typeface="Avenir"/>
            </a:endParaRPr>
          </a:p>
        </p:txBody>
      </p:sp>
      <p:sp>
        <p:nvSpPr>
          <p:cNvPr id="167" name="Google Shape;167;p6"/>
          <p:cNvSpPr txBox="1"/>
          <p:nvPr/>
        </p:nvSpPr>
        <p:spPr>
          <a:xfrm>
            <a:off x="5262814" y="2626748"/>
            <a:ext cx="5082671" cy="3167303"/>
          </a:xfrm>
          <a:prstGeom prst="rect">
            <a:avLst/>
          </a:prstGeom>
          <a:noFill/>
          <a:ln>
            <a:noFill/>
          </a:ln>
        </p:spPr>
        <p:txBody>
          <a:bodyPr spcFirstLastPara="1" wrap="square" lIns="0" tIns="146300" rIns="0" bIns="0" anchor="ctr" anchorCtr="0">
            <a:noAutofit/>
          </a:bodyPr>
          <a:lstStyle/>
          <a:p>
            <a:pPr lvl="0"/>
            <a:r>
              <a:rPr lang="es-ES" sz="1600" b="1" dirty="0">
                <a:solidFill>
                  <a:srgbClr val="F2F2F2"/>
                </a:solidFill>
                <a:latin typeface="Source Sans Pro" panose="020B0503030403020204" pitchFamily="34" charset="0"/>
                <a:ea typeface="Source Sans Pro" panose="020B0503030403020204" pitchFamily="34" charset="0"/>
              </a:rPr>
              <a:t>¿QUÉ ES?</a:t>
            </a:r>
          </a:p>
          <a:p>
            <a:pPr lvl="0"/>
            <a:r>
              <a:rPr lang="es-ES" sz="1600" dirty="0">
                <a:solidFill>
                  <a:srgbClr val="F2F2F2"/>
                </a:solidFill>
                <a:latin typeface="Source Sans Pro" panose="020B0503030403020204" pitchFamily="34" charset="0"/>
                <a:ea typeface="Source Sans Pro" panose="020B0503030403020204" pitchFamily="34" charset="0"/>
              </a:rPr>
              <a:t>El posicionamiento de marca se refiere a la estrategia que una empresa utiliza para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diferenciar su producto o servicio </a:t>
            </a:r>
            <a:r>
              <a:rPr lang="es-ES" sz="1600" dirty="0">
                <a:solidFill>
                  <a:srgbClr val="F2F2F2"/>
                </a:solidFill>
                <a:latin typeface="Source Sans Pro" panose="020B0503030403020204" pitchFamily="34" charset="0"/>
                <a:ea typeface="Source Sans Pro" panose="020B0503030403020204" pitchFamily="34" charset="0"/>
              </a:rPr>
              <a:t>de los de sus competidores, y para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ocupar un lugar distintivo en la mente</a:t>
            </a:r>
            <a:r>
              <a:rPr lang="es-ES" sz="1600" dirty="0">
                <a:solidFill>
                  <a:srgbClr val="F2F2F2"/>
                </a:solidFill>
                <a:latin typeface="Source Sans Pro" panose="020B0503030403020204" pitchFamily="34" charset="0"/>
                <a:ea typeface="Source Sans Pro" panose="020B0503030403020204" pitchFamily="34" charset="0"/>
              </a:rPr>
              <a:t> de los consumidores.</a:t>
            </a:r>
          </a:p>
          <a:p>
            <a:pPr lvl="0"/>
            <a:endParaRPr lang="es-ES" sz="1600" dirty="0">
              <a:solidFill>
                <a:srgbClr val="F2F2F2"/>
              </a:solidFill>
              <a:latin typeface="Source Sans Pro" panose="020B0503030403020204" pitchFamily="34" charset="0"/>
              <a:ea typeface="Source Sans Pro" panose="020B0503030403020204" pitchFamily="34" charset="0"/>
            </a:endParaRPr>
          </a:p>
          <a:p>
            <a:pPr lvl="0"/>
            <a:r>
              <a:rPr lang="es-ES" sz="1600" b="1" dirty="0">
                <a:solidFill>
                  <a:srgbClr val="F2F2F2"/>
                </a:solidFill>
                <a:latin typeface="Source Sans Pro" panose="020B0503030403020204" pitchFamily="34" charset="0"/>
                <a:ea typeface="Source Sans Pro" panose="020B0503030403020204" pitchFamily="34" charset="0"/>
              </a:rPr>
              <a:t>IMPORTANCIA</a:t>
            </a:r>
          </a:p>
          <a:p>
            <a:pPr lvl="0"/>
            <a:r>
              <a:rPr lang="es-ES" sz="1600" dirty="0">
                <a:solidFill>
                  <a:srgbClr val="F2F2F2"/>
                </a:solidFill>
                <a:latin typeface="Source Sans Pro" panose="020B0503030403020204" pitchFamily="34" charset="0"/>
                <a:ea typeface="Source Sans Pro" panose="020B0503030403020204" pitchFamily="34" charset="0"/>
              </a:rPr>
              <a:t>En la agroindustria, el posicionamiento de marca es crucial para destacar en un mercado competitivo. Un buen posicionamiento puede ayudar a una empresa a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destacar por la calidad de sus productos, sus prácticas sostenibles, o su compromiso con el comercio justo</a:t>
            </a:r>
            <a:r>
              <a:rPr lang="es-ES" sz="1600" dirty="0">
                <a:solidFill>
                  <a:srgbClr val="F2F2F2"/>
                </a:solidFill>
                <a:latin typeface="Source Sans Pro" panose="020B0503030403020204" pitchFamily="34" charset="0"/>
                <a:ea typeface="Source Sans Pro" panose="020B0503030403020204" pitchFamily="34" charset="0"/>
              </a:rPr>
              <a:t>, entre otros factores.</a:t>
            </a:r>
          </a:p>
          <a:p>
            <a:pPr marL="342900" lvl="0" indent="-342900">
              <a:buFont typeface="Arial" panose="020B0604020202020204" pitchFamily="34" charset="0"/>
              <a:buChar char="•"/>
            </a:pPr>
            <a:endParaRPr lang="es-ES" sz="1600" dirty="0">
              <a:solidFill>
                <a:srgbClr val="F2F2F2"/>
              </a:solidFill>
              <a:latin typeface="Source Sans Pro" panose="020B0503030403020204" pitchFamily="34" charset="0"/>
              <a:ea typeface="Source Sans Pro" panose="020B0503030403020204" pitchFamily="34" charset="0"/>
            </a:endParaRPr>
          </a:p>
        </p:txBody>
      </p:sp>
      <p:cxnSp>
        <p:nvCxnSpPr>
          <p:cNvPr id="168" name="Google Shape;168;p6"/>
          <p:cNvCxnSpPr/>
          <p:nvPr/>
        </p:nvCxnSpPr>
        <p:spPr>
          <a:xfrm>
            <a:off x="5262814" y="2380967"/>
            <a:ext cx="267181" cy="0"/>
          </a:xfrm>
          <a:prstGeom prst="straightConnector1">
            <a:avLst/>
          </a:prstGeom>
          <a:noFill/>
          <a:ln w="38100" cap="flat" cmpd="sng">
            <a:solidFill>
              <a:srgbClr val="3CAA4E"/>
            </a:solidFill>
            <a:prstDash val="solid"/>
            <a:miter lim="800000"/>
            <a:headEnd type="none" w="sm" len="sm"/>
            <a:tailEnd type="none" w="sm" len="sm"/>
          </a:ln>
        </p:spPr>
      </p:cxnSp>
      <p:pic>
        <p:nvPicPr>
          <p:cNvPr id="170" name="Google Shape;170;p6"/>
          <p:cNvPicPr preferRelativeResize="0"/>
          <p:nvPr/>
        </p:nvPicPr>
        <p:blipFill rotWithShape="1">
          <a:blip r:embed="rId5">
            <a:alphaModFix/>
          </a:blip>
          <a:srcRect l="6425" t="22410" r="7441" b="21479"/>
          <a:stretch/>
        </p:blipFill>
        <p:spPr>
          <a:xfrm>
            <a:off x="371477" y="297698"/>
            <a:ext cx="1427162" cy="625396"/>
          </a:xfrm>
          <a:prstGeom prst="rect">
            <a:avLst/>
          </a:prstGeom>
          <a:noFill/>
          <a:ln>
            <a:noFill/>
          </a:ln>
        </p:spPr>
      </p:pic>
      <p:pic>
        <p:nvPicPr>
          <p:cNvPr id="171" name="Google Shape;171;p6"/>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172" name="Google Shape;172;p6"/>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173" name="Google Shape;173;p6"/>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174" name="Google Shape;174;p6"/>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175" name="Google Shape;175;p6"/>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lang="es-P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1000"/>
                                        <p:tgtEl>
                                          <p:spTgt spid="166">
                                            <p:txEl>
                                              <p:pRg st="0" end="0"/>
                                            </p:txEl>
                                          </p:spTgt>
                                        </p:tgtEl>
                                      </p:cBhvr>
                                    </p:animEffect>
                                  </p:childTnLst>
                                </p:cTn>
                              </p:par>
                              <p:par>
                                <p:cTn id="8" presetID="10" presetClass="entr" presetSubtype="0" fill="hold" nodeType="withEffect">
                                  <p:stCondLst>
                                    <p:cond delay="800"/>
                                  </p:stCondLst>
                                  <p:childTnLst>
                                    <p:set>
                                      <p:cBhvr>
                                        <p:cTn id="9" dur="1" fill="hold">
                                          <p:stCondLst>
                                            <p:cond delay="0"/>
                                          </p:stCondLst>
                                        </p:cTn>
                                        <p:tgtEl>
                                          <p:spTgt spid="167">
                                            <p:txEl>
                                              <p:pRg st="0" end="0"/>
                                            </p:txEl>
                                          </p:spTgt>
                                        </p:tgtEl>
                                        <p:attrNameLst>
                                          <p:attrName>style.visibility</p:attrName>
                                        </p:attrNameLst>
                                      </p:cBhvr>
                                      <p:to>
                                        <p:strVal val="visible"/>
                                      </p:to>
                                    </p:set>
                                    <p:animEffect transition="in" filter="fade">
                                      <p:cBhvr>
                                        <p:cTn id="10" dur="1000"/>
                                        <p:tgtEl>
                                          <p:spTgt spid="167">
                                            <p:txEl>
                                              <p:pRg st="0" end="0"/>
                                            </p:txEl>
                                          </p:spTgt>
                                        </p:tgtEl>
                                      </p:cBhvr>
                                    </p:animEffect>
                                  </p:childTnLst>
                                </p:cTn>
                              </p:par>
                              <p:par>
                                <p:cTn id="11" presetID="10" presetClass="entr" presetSubtype="0" fill="hold" nodeType="withEffect">
                                  <p:stCondLst>
                                    <p:cond delay="800"/>
                                  </p:stCondLst>
                                  <p:childTnLst>
                                    <p:set>
                                      <p:cBhvr>
                                        <p:cTn id="12" dur="1" fill="hold">
                                          <p:stCondLst>
                                            <p:cond delay="0"/>
                                          </p:stCondLst>
                                        </p:cTn>
                                        <p:tgtEl>
                                          <p:spTgt spid="167">
                                            <p:txEl>
                                              <p:pRg st="3" end="3"/>
                                            </p:txEl>
                                          </p:spTgt>
                                        </p:tgtEl>
                                        <p:attrNameLst>
                                          <p:attrName>style.visibility</p:attrName>
                                        </p:attrNameLst>
                                      </p:cBhvr>
                                      <p:to>
                                        <p:strVal val="visible"/>
                                      </p:to>
                                    </p:set>
                                    <p:animEffect transition="in" filter="fade">
                                      <p:cBhvr>
                                        <p:cTn id="13" dur="1000"/>
                                        <p:tgtEl>
                                          <p:spTgt spid="167">
                                            <p:txEl>
                                              <p:pRg st="3" end="3"/>
                                            </p:txEl>
                                          </p:spTgt>
                                        </p:tgtEl>
                                      </p:cBhvr>
                                    </p:animEffect>
                                  </p:childTnLst>
                                </p:cTn>
                              </p:par>
                              <p:par>
                                <p:cTn id="14" presetID="10" presetClass="entr" presetSubtype="0" fill="hold" nodeType="withEffect">
                                  <p:stCondLst>
                                    <p:cond delay="800"/>
                                  </p:stCondLst>
                                  <p:childTnLst>
                                    <p:set>
                                      <p:cBhvr>
                                        <p:cTn id="15" dur="1" fill="hold">
                                          <p:stCondLst>
                                            <p:cond delay="0"/>
                                          </p:stCondLst>
                                        </p:cTn>
                                        <p:tgtEl>
                                          <p:spTgt spid="167">
                                            <p:txEl>
                                              <p:pRg st="4" end="4"/>
                                            </p:txEl>
                                          </p:spTgt>
                                        </p:tgtEl>
                                        <p:attrNameLst>
                                          <p:attrName>style.visibility</p:attrName>
                                        </p:attrNameLst>
                                      </p:cBhvr>
                                      <p:to>
                                        <p:strVal val="visible"/>
                                      </p:to>
                                    </p:set>
                                    <p:animEffect transition="in" filter="fade">
                                      <p:cBhvr>
                                        <p:cTn id="16" dur="1000"/>
                                        <p:tgtEl>
                                          <p:spTgt spid="1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166598"/>
            </a:gs>
            <a:gs pos="100000">
              <a:srgbClr val="104A6E"/>
            </a:gs>
          </a:gsLst>
          <a:lin ang="5400000" scaled="0"/>
        </a:gradFill>
        <a:effectLst/>
      </p:bgPr>
    </p:bg>
    <p:spTree>
      <p:nvGrpSpPr>
        <p:cNvPr id="1" name="Shape 179">
          <a:extLst>
            <a:ext uri="{FF2B5EF4-FFF2-40B4-BE49-F238E27FC236}">
              <a16:creationId xmlns:a16="http://schemas.microsoft.com/office/drawing/2014/main" id="{E51A8406-E616-F45F-ED5D-8C9B9DC681B6}"/>
            </a:ext>
          </a:extLst>
        </p:cNvPr>
        <p:cNvGrpSpPr/>
        <p:nvPr/>
      </p:nvGrpSpPr>
      <p:grpSpPr>
        <a:xfrm>
          <a:off x="0" y="0"/>
          <a:ext cx="0" cy="0"/>
          <a:chOff x="0" y="0"/>
          <a:chExt cx="0" cy="0"/>
        </a:xfrm>
      </p:grpSpPr>
      <p:pic>
        <p:nvPicPr>
          <p:cNvPr id="180" name="Google Shape;180;p7">
            <a:extLst>
              <a:ext uri="{FF2B5EF4-FFF2-40B4-BE49-F238E27FC236}">
                <a16:creationId xmlns:a16="http://schemas.microsoft.com/office/drawing/2014/main" id="{71BD0F26-AAD1-61D4-E1BD-AC20BA51F5DD}"/>
              </a:ext>
            </a:extLst>
          </p:cNvPr>
          <p:cNvPicPr preferRelativeResize="0">
            <a:picLocks noGrp="1" noRot="1" noMove="1" noResize="1" noEditPoints="1" noAdjustHandles="1" noChangeArrowheads="1" noChangeShapeType="1" noCrop="1"/>
          </p:cNvPicPr>
          <p:nvPr/>
        </p:nvPicPr>
        <p:blipFill rotWithShape="1">
          <a:blip r:embed="rId3">
            <a:alphaModFix amt="20000"/>
          </a:blip>
          <a:srcRect l="7652" t="2360" r="57513" b="31673"/>
          <a:stretch/>
        </p:blipFill>
        <p:spPr>
          <a:xfrm>
            <a:off x="5721549" y="0"/>
            <a:ext cx="6438901" cy="6857999"/>
          </a:xfrm>
          <a:prstGeom prst="rect">
            <a:avLst/>
          </a:prstGeom>
          <a:noFill/>
          <a:ln>
            <a:noFill/>
          </a:ln>
        </p:spPr>
      </p:pic>
      <p:pic>
        <p:nvPicPr>
          <p:cNvPr id="183" name="Google Shape;183;p7">
            <a:extLst>
              <a:ext uri="{FF2B5EF4-FFF2-40B4-BE49-F238E27FC236}">
                <a16:creationId xmlns:a16="http://schemas.microsoft.com/office/drawing/2014/main" id="{8046A7DB-5D54-35F8-DB9E-C9280F86495F}"/>
              </a:ext>
            </a:extLst>
          </p:cNvPr>
          <p:cNvPicPr preferRelativeResize="0"/>
          <p:nvPr/>
        </p:nvPicPr>
        <p:blipFill rotWithShape="1">
          <a:blip r:embed="rId4">
            <a:alphaModFix/>
          </a:blip>
          <a:srcRect l="6425" t="22410" r="7441" b="21479"/>
          <a:stretch/>
        </p:blipFill>
        <p:spPr>
          <a:xfrm>
            <a:off x="371477" y="297698"/>
            <a:ext cx="1427162" cy="625396"/>
          </a:xfrm>
          <a:prstGeom prst="rect">
            <a:avLst/>
          </a:prstGeom>
          <a:noFill/>
          <a:ln>
            <a:noFill/>
          </a:ln>
        </p:spPr>
      </p:pic>
      <p:pic>
        <p:nvPicPr>
          <p:cNvPr id="184" name="Google Shape;184;p7">
            <a:extLst>
              <a:ext uri="{FF2B5EF4-FFF2-40B4-BE49-F238E27FC236}">
                <a16:creationId xmlns:a16="http://schemas.microsoft.com/office/drawing/2014/main" id="{D67CDA4D-7A6E-3F2F-CCEA-DD7CDF02BC90}"/>
              </a:ext>
            </a:extLst>
          </p:cNvPr>
          <p:cNvPicPr preferRelativeResize="0"/>
          <p:nvPr/>
        </p:nvPicPr>
        <p:blipFill rotWithShape="1">
          <a:blip r:embed="rId4">
            <a:alphaModFix/>
          </a:blip>
          <a:srcRect l="5837" t="23866" r="6110" b="20317"/>
          <a:stretch/>
        </p:blipFill>
        <p:spPr>
          <a:xfrm>
            <a:off x="4624637" y="6098313"/>
            <a:ext cx="1064911" cy="454101"/>
          </a:xfrm>
          <a:prstGeom prst="rect">
            <a:avLst/>
          </a:prstGeom>
          <a:noFill/>
          <a:ln>
            <a:noFill/>
          </a:ln>
        </p:spPr>
      </p:pic>
      <p:pic>
        <p:nvPicPr>
          <p:cNvPr id="185" name="Google Shape;185;p7">
            <a:extLst>
              <a:ext uri="{FF2B5EF4-FFF2-40B4-BE49-F238E27FC236}">
                <a16:creationId xmlns:a16="http://schemas.microsoft.com/office/drawing/2014/main" id="{006BEA9D-C4AC-7727-A346-2987D0936B6F}"/>
              </a:ext>
            </a:extLst>
          </p:cNvPr>
          <p:cNvPicPr preferRelativeResize="0"/>
          <p:nvPr/>
        </p:nvPicPr>
        <p:blipFill rotWithShape="1">
          <a:blip r:embed="rId5">
            <a:alphaModFix/>
          </a:blip>
          <a:srcRect l="10475" t="14726" r="9434" b="17815"/>
          <a:stretch/>
        </p:blipFill>
        <p:spPr>
          <a:xfrm>
            <a:off x="397570" y="6081651"/>
            <a:ext cx="1436020" cy="487424"/>
          </a:xfrm>
          <a:prstGeom prst="rect">
            <a:avLst/>
          </a:prstGeom>
          <a:noFill/>
          <a:ln>
            <a:noFill/>
          </a:ln>
        </p:spPr>
      </p:pic>
      <p:pic>
        <p:nvPicPr>
          <p:cNvPr id="186" name="Google Shape;186;p7">
            <a:extLst>
              <a:ext uri="{FF2B5EF4-FFF2-40B4-BE49-F238E27FC236}">
                <a16:creationId xmlns:a16="http://schemas.microsoft.com/office/drawing/2014/main" id="{6ACD834E-DED5-245B-9209-AC0FEC822F9B}"/>
              </a:ext>
            </a:extLst>
          </p:cNvPr>
          <p:cNvPicPr preferRelativeResize="0"/>
          <p:nvPr/>
        </p:nvPicPr>
        <p:blipFill rotWithShape="1">
          <a:blip r:embed="rId6">
            <a:alphaModFix/>
          </a:blip>
          <a:srcRect/>
          <a:stretch/>
        </p:blipFill>
        <p:spPr>
          <a:xfrm>
            <a:off x="2217930" y="6067319"/>
            <a:ext cx="2070211" cy="516074"/>
          </a:xfrm>
          <a:prstGeom prst="rect">
            <a:avLst/>
          </a:prstGeom>
          <a:noFill/>
          <a:ln>
            <a:noFill/>
          </a:ln>
        </p:spPr>
      </p:pic>
      <p:pic>
        <p:nvPicPr>
          <p:cNvPr id="187" name="Google Shape;187;p7">
            <a:extLst>
              <a:ext uri="{FF2B5EF4-FFF2-40B4-BE49-F238E27FC236}">
                <a16:creationId xmlns:a16="http://schemas.microsoft.com/office/drawing/2014/main" id="{C1839642-7016-AB0E-C5AB-0C5078CBAD28}"/>
              </a:ext>
            </a:extLst>
          </p:cNvPr>
          <p:cNvPicPr preferRelativeResize="0"/>
          <p:nvPr/>
        </p:nvPicPr>
        <p:blipFill rotWithShape="1">
          <a:blip r:embed="rId7">
            <a:alphaModFix/>
          </a:blip>
          <a:srcRect l="6215" t="43574" r="8292" b="20962"/>
          <a:stretch/>
        </p:blipFill>
        <p:spPr>
          <a:xfrm>
            <a:off x="6026030" y="6098313"/>
            <a:ext cx="1622580" cy="454100"/>
          </a:xfrm>
          <a:prstGeom prst="rect">
            <a:avLst/>
          </a:prstGeom>
          <a:noFill/>
          <a:ln>
            <a:noFill/>
          </a:ln>
        </p:spPr>
      </p:pic>
      <p:sp>
        <p:nvSpPr>
          <p:cNvPr id="188" name="Google Shape;188;p7">
            <a:extLst>
              <a:ext uri="{FF2B5EF4-FFF2-40B4-BE49-F238E27FC236}">
                <a16:creationId xmlns:a16="http://schemas.microsoft.com/office/drawing/2014/main" id="{26CC8780-212F-989C-E7B5-115814467C52}"/>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lang="es-PE" dirty="0"/>
          </a:p>
        </p:txBody>
      </p:sp>
      <p:sp>
        <p:nvSpPr>
          <p:cNvPr id="4" name="CuadroTexto 3">
            <a:extLst>
              <a:ext uri="{FF2B5EF4-FFF2-40B4-BE49-F238E27FC236}">
                <a16:creationId xmlns:a16="http://schemas.microsoft.com/office/drawing/2014/main" id="{315C622A-F230-5120-FDE1-4E50CE413AFA}"/>
              </a:ext>
            </a:extLst>
          </p:cNvPr>
          <p:cNvSpPr txBox="1"/>
          <p:nvPr/>
        </p:nvSpPr>
        <p:spPr>
          <a:xfrm>
            <a:off x="535760" y="1815376"/>
            <a:ext cx="2902839" cy="646331"/>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Posicionamiento por atributo</a:t>
            </a:r>
            <a:endParaRPr lang="es-PE" sz="1800" b="1" dirty="0">
              <a:latin typeface="Source Sans Pro" panose="020B0503030403020204" pitchFamily="34" charset="0"/>
              <a:ea typeface="Source Sans Pro" panose="020B0503030403020204" pitchFamily="34" charset="0"/>
            </a:endParaRPr>
          </a:p>
        </p:txBody>
      </p:sp>
      <p:sp>
        <p:nvSpPr>
          <p:cNvPr id="5" name="Google Shape;166;p6">
            <a:extLst>
              <a:ext uri="{FF2B5EF4-FFF2-40B4-BE49-F238E27FC236}">
                <a16:creationId xmlns:a16="http://schemas.microsoft.com/office/drawing/2014/main" id="{5088BB5C-1771-8E53-5321-7D762E310075}"/>
              </a:ext>
            </a:extLst>
          </p:cNvPr>
          <p:cNvSpPr txBox="1"/>
          <p:nvPr/>
        </p:nvSpPr>
        <p:spPr>
          <a:xfrm>
            <a:off x="2063952" y="144544"/>
            <a:ext cx="7251192" cy="887659"/>
          </a:xfrm>
          <a:prstGeom prst="rect">
            <a:avLst/>
          </a:prstGeom>
          <a:noFill/>
          <a:ln>
            <a:noFill/>
          </a:ln>
        </p:spPr>
        <p:txBody>
          <a:bodyPr spcFirstLastPara="1" wrap="square" lIns="0" tIns="146300" rIns="0" bIns="0" anchor="ctr" anchorCtr="0">
            <a:noAutofit/>
          </a:bodyPr>
          <a:lstStyle/>
          <a:p>
            <a:pPr lvl="0" algn="ctr"/>
            <a:r>
              <a:rPr lang="es-ES" sz="2800" b="1" dirty="0">
                <a:solidFill>
                  <a:schemeClr val="lt1"/>
                </a:solidFill>
                <a:latin typeface="Source Sans Pro" panose="020B0503030403020204" pitchFamily="34" charset="0"/>
                <a:ea typeface="Source Sans Pro" panose="020B0503030403020204" pitchFamily="34" charset="0"/>
                <a:cs typeface="Avenir"/>
                <a:sym typeface="Avenir"/>
              </a:rPr>
              <a:t>Tipos de Posicionamiento de Marca</a:t>
            </a:r>
          </a:p>
        </p:txBody>
      </p:sp>
      <p:sp>
        <p:nvSpPr>
          <p:cNvPr id="6" name="CuadroTexto 5">
            <a:extLst>
              <a:ext uri="{FF2B5EF4-FFF2-40B4-BE49-F238E27FC236}">
                <a16:creationId xmlns:a16="http://schemas.microsoft.com/office/drawing/2014/main" id="{13671DC5-47A6-C1F7-0D16-57D4FCD84CDD}"/>
              </a:ext>
            </a:extLst>
          </p:cNvPr>
          <p:cNvSpPr txBox="1"/>
          <p:nvPr/>
        </p:nvSpPr>
        <p:spPr>
          <a:xfrm>
            <a:off x="4288141" y="1815376"/>
            <a:ext cx="2929526" cy="646331"/>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Posicionamiento por beneficio</a:t>
            </a:r>
            <a:endParaRPr lang="es-PE" sz="1800" b="1" dirty="0">
              <a:latin typeface="Source Sans Pro" panose="020B0503030403020204" pitchFamily="34" charset="0"/>
              <a:ea typeface="Source Sans Pro" panose="020B0503030403020204" pitchFamily="34" charset="0"/>
            </a:endParaRPr>
          </a:p>
        </p:txBody>
      </p:sp>
      <p:sp>
        <p:nvSpPr>
          <p:cNvPr id="7" name="CuadroTexto 6">
            <a:extLst>
              <a:ext uri="{FF2B5EF4-FFF2-40B4-BE49-F238E27FC236}">
                <a16:creationId xmlns:a16="http://schemas.microsoft.com/office/drawing/2014/main" id="{ED9D10A8-AC51-2205-2CA6-972CC2F9F984}"/>
              </a:ext>
            </a:extLst>
          </p:cNvPr>
          <p:cNvSpPr txBox="1"/>
          <p:nvPr/>
        </p:nvSpPr>
        <p:spPr>
          <a:xfrm>
            <a:off x="8056083" y="1815376"/>
            <a:ext cx="3254825" cy="646331"/>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Posicionamiento por situación de uso</a:t>
            </a:r>
            <a:endParaRPr lang="es-PE" sz="1800" b="1" dirty="0">
              <a:latin typeface="Source Sans Pro" panose="020B0503030403020204" pitchFamily="34" charset="0"/>
              <a:ea typeface="Source Sans Pro" panose="020B0503030403020204" pitchFamily="34" charset="0"/>
            </a:endParaRPr>
          </a:p>
        </p:txBody>
      </p:sp>
      <p:sp>
        <p:nvSpPr>
          <p:cNvPr id="8" name="CuadroTexto 7">
            <a:extLst>
              <a:ext uri="{FF2B5EF4-FFF2-40B4-BE49-F238E27FC236}">
                <a16:creationId xmlns:a16="http://schemas.microsoft.com/office/drawing/2014/main" id="{CB77280B-5568-EEBA-581D-CF35163F2D64}"/>
              </a:ext>
            </a:extLst>
          </p:cNvPr>
          <p:cNvSpPr txBox="1"/>
          <p:nvPr/>
        </p:nvSpPr>
        <p:spPr>
          <a:xfrm>
            <a:off x="4357512" y="3838726"/>
            <a:ext cx="2929526" cy="646331"/>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Posicionamiento por precio</a:t>
            </a:r>
            <a:endParaRPr lang="es-PE" sz="1800" b="1" dirty="0">
              <a:latin typeface="Source Sans Pro" panose="020B0503030403020204" pitchFamily="34" charset="0"/>
              <a:ea typeface="Source Sans Pro" panose="020B0503030403020204" pitchFamily="34" charset="0"/>
            </a:endParaRPr>
          </a:p>
        </p:txBody>
      </p:sp>
      <p:sp>
        <p:nvSpPr>
          <p:cNvPr id="9" name="CuadroTexto 8">
            <a:extLst>
              <a:ext uri="{FF2B5EF4-FFF2-40B4-BE49-F238E27FC236}">
                <a16:creationId xmlns:a16="http://schemas.microsoft.com/office/drawing/2014/main" id="{28AD60C8-4D42-903A-1110-0EEE91D8EFDD}"/>
              </a:ext>
            </a:extLst>
          </p:cNvPr>
          <p:cNvSpPr txBox="1"/>
          <p:nvPr/>
        </p:nvSpPr>
        <p:spPr>
          <a:xfrm>
            <a:off x="549405" y="3838726"/>
            <a:ext cx="2958564" cy="646331"/>
          </a:xfrm>
          <a:prstGeom prst="rect">
            <a:avLst/>
          </a:prstGeom>
          <a:solidFill>
            <a:srgbClr val="00B0F0"/>
          </a:solidFill>
        </p:spPr>
        <p:txBody>
          <a:bodyPr wrap="square">
            <a:spAutoFit/>
          </a:bodyPr>
          <a:lstStyle/>
          <a:p>
            <a:r>
              <a:rPr lang="es-PE" sz="1800" b="1" i="0" dirty="0">
                <a:solidFill>
                  <a:srgbClr val="FFFFFF"/>
                </a:solidFill>
                <a:effectLst/>
                <a:latin typeface="Source Sans Pro" panose="020B0503030403020204" pitchFamily="34" charset="0"/>
                <a:ea typeface="Source Sans Pro" panose="020B0503030403020204" pitchFamily="34" charset="0"/>
              </a:rPr>
              <a:t>Posicionamiento </a:t>
            </a:r>
            <a:r>
              <a:rPr lang="es-ES" sz="1800" b="1" i="0" dirty="0">
                <a:solidFill>
                  <a:srgbClr val="FFFFFF"/>
                </a:solidFill>
                <a:effectLst/>
                <a:latin typeface="Source Sans Pro" panose="020B0503030403020204" pitchFamily="34" charset="0"/>
                <a:ea typeface="Source Sans Pro" panose="020B0503030403020204" pitchFamily="34" charset="0"/>
              </a:rPr>
              <a:t>en base a la competencia</a:t>
            </a:r>
            <a:endParaRPr lang="es-PE" sz="1800" b="1" dirty="0">
              <a:latin typeface="Source Sans Pro" panose="020B0503030403020204" pitchFamily="34" charset="0"/>
              <a:ea typeface="Source Sans Pro" panose="020B0503030403020204" pitchFamily="34" charset="0"/>
            </a:endParaRPr>
          </a:p>
        </p:txBody>
      </p:sp>
      <p:sp>
        <p:nvSpPr>
          <p:cNvPr id="10" name="CuadroTexto 9">
            <a:extLst>
              <a:ext uri="{FF2B5EF4-FFF2-40B4-BE49-F238E27FC236}">
                <a16:creationId xmlns:a16="http://schemas.microsoft.com/office/drawing/2014/main" id="{BD99C6F4-C4EC-970F-422E-17ED199C27F0}"/>
              </a:ext>
            </a:extLst>
          </p:cNvPr>
          <p:cNvSpPr txBox="1"/>
          <p:nvPr/>
        </p:nvSpPr>
        <p:spPr>
          <a:xfrm>
            <a:off x="549405" y="2599903"/>
            <a:ext cx="2900319" cy="523220"/>
          </a:xfrm>
          <a:prstGeom prst="rect">
            <a:avLst/>
          </a:prstGeom>
          <a:noFill/>
        </p:spPr>
        <p:txBody>
          <a:bodyPr wrap="square">
            <a:spAutoFit/>
          </a:bodyPr>
          <a:lstStyle/>
          <a:p>
            <a:r>
              <a:rPr lang="es-ES" b="0" i="0" dirty="0">
                <a:solidFill>
                  <a:srgbClr val="FFFFFF"/>
                </a:solidFill>
                <a:effectLst/>
                <a:latin typeface="Source Sans Pro" panose="020B0503030403020204" pitchFamily="34" charset="0"/>
                <a:ea typeface="Source Sans Pro" panose="020B0503030403020204" pitchFamily="34" charset="0"/>
              </a:rPr>
              <a:t>Se basa en las características o atributos del producto</a:t>
            </a:r>
            <a:endParaRPr lang="es-PE" dirty="0">
              <a:latin typeface="Source Sans Pro" panose="020B0503030403020204" pitchFamily="34" charset="0"/>
              <a:ea typeface="Source Sans Pro" panose="020B0503030403020204" pitchFamily="34" charset="0"/>
            </a:endParaRPr>
          </a:p>
        </p:txBody>
      </p:sp>
      <p:sp>
        <p:nvSpPr>
          <p:cNvPr id="11" name="CuadroTexto 10">
            <a:extLst>
              <a:ext uri="{FF2B5EF4-FFF2-40B4-BE49-F238E27FC236}">
                <a16:creationId xmlns:a16="http://schemas.microsoft.com/office/drawing/2014/main" id="{E53DFE7D-C51A-E864-AD36-C9CA37277159}"/>
              </a:ext>
            </a:extLst>
          </p:cNvPr>
          <p:cNvSpPr txBox="1"/>
          <p:nvPr/>
        </p:nvSpPr>
        <p:spPr>
          <a:xfrm>
            <a:off x="4288141" y="2591509"/>
            <a:ext cx="2929526" cy="738664"/>
          </a:xfrm>
          <a:prstGeom prst="rect">
            <a:avLst/>
          </a:prstGeom>
          <a:noFill/>
        </p:spPr>
        <p:txBody>
          <a:bodyPr wrap="square">
            <a:spAutoFit/>
          </a:bodyPr>
          <a:lstStyle/>
          <a:p>
            <a:pPr algn="l"/>
            <a:r>
              <a:rPr lang="es-ES" b="0" i="0" dirty="0">
                <a:solidFill>
                  <a:srgbClr val="FFFFFF"/>
                </a:solidFill>
                <a:effectLst/>
                <a:latin typeface="Source Sans Pro" panose="020B0503030403020204" pitchFamily="34" charset="0"/>
                <a:ea typeface="Source Sans Pro" panose="020B0503030403020204" pitchFamily="34" charset="0"/>
              </a:rPr>
              <a:t>Se enfoca en los beneficios que el producto puede ofrecer al consumidor.</a:t>
            </a:r>
          </a:p>
        </p:txBody>
      </p:sp>
      <p:sp>
        <p:nvSpPr>
          <p:cNvPr id="12" name="CuadroTexto 11">
            <a:extLst>
              <a:ext uri="{FF2B5EF4-FFF2-40B4-BE49-F238E27FC236}">
                <a16:creationId xmlns:a16="http://schemas.microsoft.com/office/drawing/2014/main" id="{F8C824C2-F81C-09D4-6400-B4C0D4176027}"/>
              </a:ext>
            </a:extLst>
          </p:cNvPr>
          <p:cNvSpPr txBox="1"/>
          <p:nvPr/>
        </p:nvSpPr>
        <p:spPr>
          <a:xfrm>
            <a:off x="8056084" y="2591509"/>
            <a:ext cx="3254824" cy="531614"/>
          </a:xfrm>
          <a:prstGeom prst="rect">
            <a:avLst/>
          </a:prstGeom>
          <a:noFill/>
        </p:spPr>
        <p:txBody>
          <a:bodyPr wrap="square">
            <a:spAutoFit/>
          </a:bodyPr>
          <a:lstStyle/>
          <a:p>
            <a:r>
              <a:rPr lang="es-ES" b="0" i="0" dirty="0">
                <a:solidFill>
                  <a:srgbClr val="FFFFFF"/>
                </a:solidFill>
                <a:effectLst/>
                <a:latin typeface="Source Sans Pro" panose="020B0503030403020204" pitchFamily="34" charset="0"/>
                <a:ea typeface="Source Sans Pro" panose="020B0503030403020204" pitchFamily="34" charset="0"/>
              </a:rPr>
              <a:t>Se refiere a cómo y cuándo se utiliza el producto.</a:t>
            </a:r>
            <a:endParaRPr lang="es-PE" dirty="0">
              <a:latin typeface="Source Sans Pro" panose="020B0503030403020204" pitchFamily="34" charset="0"/>
              <a:ea typeface="Source Sans Pro" panose="020B0503030403020204" pitchFamily="34" charset="0"/>
            </a:endParaRPr>
          </a:p>
        </p:txBody>
      </p:sp>
      <p:sp>
        <p:nvSpPr>
          <p:cNvPr id="15" name="CuadroTexto 14">
            <a:extLst>
              <a:ext uri="{FF2B5EF4-FFF2-40B4-BE49-F238E27FC236}">
                <a16:creationId xmlns:a16="http://schemas.microsoft.com/office/drawing/2014/main" id="{7C619A99-6E80-48B6-3F51-90032C4176B7}"/>
              </a:ext>
            </a:extLst>
          </p:cNvPr>
          <p:cNvSpPr txBox="1"/>
          <p:nvPr/>
        </p:nvSpPr>
        <p:spPr>
          <a:xfrm>
            <a:off x="4357512" y="4608512"/>
            <a:ext cx="2929526" cy="523220"/>
          </a:xfrm>
          <a:prstGeom prst="rect">
            <a:avLst/>
          </a:prstGeom>
          <a:noFill/>
        </p:spPr>
        <p:txBody>
          <a:bodyPr wrap="square">
            <a:spAutoFit/>
          </a:bodyPr>
          <a:lstStyle/>
          <a:p>
            <a:r>
              <a:rPr lang="es-ES" b="0" i="0" dirty="0">
                <a:solidFill>
                  <a:srgbClr val="FFFFFF"/>
                </a:solidFill>
                <a:effectLst/>
                <a:latin typeface="Source Sans Pro" panose="020B0503030403020204" pitchFamily="34" charset="0"/>
                <a:ea typeface="Source Sans Pro" panose="020B0503030403020204" pitchFamily="34" charset="0"/>
              </a:rPr>
              <a:t>Se centra en el costo del producto en comparación con la competencia</a:t>
            </a:r>
            <a:endParaRPr lang="es-PE" dirty="0">
              <a:latin typeface="Source Sans Pro" panose="020B0503030403020204" pitchFamily="34" charset="0"/>
              <a:ea typeface="Source Sans Pro" panose="020B0503030403020204" pitchFamily="34" charset="0"/>
            </a:endParaRPr>
          </a:p>
        </p:txBody>
      </p:sp>
      <p:sp>
        <p:nvSpPr>
          <p:cNvPr id="16" name="CuadroTexto 15">
            <a:extLst>
              <a:ext uri="{FF2B5EF4-FFF2-40B4-BE49-F238E27FC236}">
                <a16:creationId xmlns:a16="http://schemas.microsoft.com/office/drawing/2014/main" id="{526CEE09-57E8-C7C2-B8A7-1C45E23347EF}"/>
              </a:ext>
            </a:extLst>
          </p:cNvPr>
          <p:cNvSpPr txBox="1"/>
          <p:nvPr/>
        </p:nvSpPr>
        <p:spPr>
          <a:xfrm>
            <a:off x="549405" y="4608514"/>
            <a:ext cx="2958564" cy="523220"/>
          </a:xfrm>
          <a:prstGeom prst="rect">
            <a:avLst/>
          </a:prstGeom>
          <a:noFill/>
        </p:spPr>
        <p:txBody>
          <a:bodyPr wrap="square">
            <a:spAutoFit/>
          </a:bodyPr>
          <a:lstStyle/>
          <a:p>
            <a:r>
              <a:rPr lang="es-ES" b="0" i="0" dirty="0">
                <a:solidFill>
                  <a:srgbClr val="FFFFFF"/>
                </a:solidFill>
                <a:effectLst/>
                <a:latin typeface="Source Sans Pro" panose="020B0503030403020204" pitchFamily="34" charset="0"/>
                <a:ea typeface="Source Sans Pro" panose="020B0503030403020204" pitchFamily="34" charset="0"/>
              </a:rPr>
              <a:t>Se enfoca en cómo se compara el producto con los competidores</a:t>
            </a:r>
            <a:endParaRPr lang="es-PE"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0126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DDEAF6"/>
            </a:gs>
          </a:gsLst>
          <a:lin ang="5400000" scaled="0"/>
        </a:gradFill>
        <a:effectLst/>
      </p:bgPr>
    </p:bg>
    <p:spTree>
      <p:nvGrpSpPr>
        <p:cNvPr id="1" name="Shape 192"/>
        <p:cNvGrpSpPr/>
        <p:nvPr/>
      </p:nvGrpSpPr>
      <p:grpSpPr>
        <a:xfrm>
          <a:off x="0" y="0"/>
          <a:ext cx="0" cy="0"/>
          <a:chOff x="0" y="0"/>
          <a:chExt cx="0" cy="0"/>
        </a:xfrm>
      </p:grpSpPr>
      <p:pic>
        <p:nvPicPr>
          <p:cNvPr id="193" name="Google Shape;193;p8"/>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97" name="Google Shape;197;p8"/>
          <p:cNvPicPr preferRelativeResize="0"/>
          <p:nvPr/>
        </p:nvPicPr>
        <p:blipFill rotWithShape="1">
          <a:blip r:embed="rId4">
            <a:alphaModFix/>
          </a:blip>
          <a:srcRect t="18303" b="18304"/>
          <a:stretch/>
        </p:blipFill>
        <p:spPr>
          <a:xfrm>
            <a:off x="268890" y="254657"/>
            <a:ext cx="1642461" cy="700383"/>
          </a:xfrm>
          <a:prstGeom prst="rect">
            <a:avLst/>
          </a:prstGeom>
          <a:noFill/>
          <a:ln>
            <a:noFill/>
          </a:ln>
        </p:spPr>
      </p:pic>
      <p:sp>
        <p:nvSpPr>
          <p:cNvPr id="198" name="Google Shape;198;p8"/>
          <p:cNvSpPr txBox="1"/>
          <p:nvPr/>
        </p:nvSpPr>
        <p:spPr>
          <a:xfrm>
            <a:off x="9902978" y="450959"/>
            <a:ext cx="19080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400" dirty="0">
                <a:solidFill>
                  <a:srgbClr val="166598"/>
                </a:solidFill>
                <a:latin typeface="Arial"/>
                <a:ea typeface="Arial"/>
                <a:cs typeface="Arial"/>
                <a:sym typeface="Arial"/>
              </a:rPr>
              <a:t>cbs.coop</a:t>
            </a:r>
            <a:endParaRPr dirty="0"/>
          </a:p>
        </p:txBody>
      </p:sp>
      <p:pic>
        <p:nvPicPr>
          <p:cNvPr id="199" name="Google Shape;199;p8"/>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00" name="Google Shape;200;p8"/>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01" name="Google Shape;201;p8"/>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02" name="Google Shape;202;p8"/>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03" name="Google Shape;203;p8"/>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4" name="Google Shape;166;p6">
            <a:extLst>
              <a:ext uri="{FF2B5EF4-FFF2-40B4-BE49-F238E27FC236}">
                <a16:creationId xmlns:a16="http://schemas.microsoft.com/office/drawing/2014/main" id="{0EA39C32-00E0-4334-D73A-D121689E0FAA}"/>
              </a:ext>
            </a:extLst>
          </p:cNvPr>
          <p:cNvSpPr txBox="1"/>
          <p:nvPr/>
        </p:nvSpPr>
        <p:spPr>
          <a:xfrm>
            <a:off x="2377895" y="450959"/>
            <a:ext cx="6623305" cy="887659"/>
          </a:xfrm>
          <a:prstGeom prst="rect">
            <a:avLst/>
          </a:prstGeom>
          <a:noFill/>
          <a:ln>
            <a:noFill/>
          </a:ln>
        </p:spPr>
        <p:txBody>
          <a:bodyPr spcFirstLastPara="1" wrap="square" lIns="0" tIns="146300" rIns="0" bIns="0" anchor="ctr" anchorCtr="0">
            <a:noAutofit/>
          </a:bodyPr>
          <a:lstStyle/>
          <a:p>
            <a:pPr algn="ctr"/>
            <a:r>
              <a:rPr lang="es-ES" sz="3200" b="1" dirty="0">
                <a:solidFill>
                  <a:srgbClr val="166598"/>
                </a:solidFill>
                <a:latin typeface="Source Sans Pro" panose="020B0503030403020204" pitchFamily="34" charset="0"/>
                <a:ea typeface="Source Sans Pro" panose="020B0503030403020204" pitchFamily="34" charset="0"/>
                <a:cs typeface="Avenir"/>
                <a:sym typeface="Avenir"/>
              </a:rPr>
              <a:t>Ejemplos de posicionamiento</a:t>
            </a:r>
          </a:p>
        </p:txBody>
      </p:sp>
      <p:sp>
        <p:nvSpPr>
          <p:cNvPr id="7" name="CuadroTexto 6">
            <a:extLst>
              <a:ext uri="{FF2B5EF4-FFF2-40B4-BE49-F238E27FC236}">
                <a16:creationId xmlns:a16="http://schemas.microsoft.com/office/drawing/2014/main" id="{0D8A199B-4E17-1A9B-F49D-D9271DDA62DA}"/>
              </a:ext>
            </a:extLst>
          </p:cNvPr>
          <p:cNvSpPr txBox="1"/>
          <p:nvPr/>
        </p:nvSpPr>
        <p:spPr>
          <a:xfrm>
            <a:off x="782031" y="2064589"/>
            <a:ext cx="5596404" cy="738664"/>
          </a:xfrm>
          <a:prstGeom prst="rect">
            <a:avLst/>
          </a:prstGeom>
          <a:noFill/>
        </p:spPr>
        <p:txBody>
          <a:bodyPr wrap="none" rtlCol="0">
            <a:spAutoFit/>
          </a:bodyPr>
          <a:lstStyle/>
          <a:p>
            <a:r>
              <a:rPr lang="es-ES" sz="1800" b="1" i="1" dirty="0" err="1">
                <a:latin typeface="Source Sans Pro" panose="020B0503030403020204" pitchFamily="34" charset="0"/>
                <a:ea typeface="Source Sans Pro" panose="020B0503030403020204" pitchFamily="34" charset="0"/>
              </a:rPr>
              <a:t>DanPer</a:t>
            </a:r>
            <a:endParaRPr lang="es-ES" sz="1800" b="1" i="1" dirty="0">
              <a:latin typeface="Source Sans Pro" panose="020B0503030403020204" pitchFamily="34" charset="0"/>
              <a:ea typeface="Source Sans Pro" panose="020B0503030403020204" pitchFamily="34" charset="0"/>
            </a:endParaRPr>
          </a:p>
          <a:p>
            <a:r>
              <a:rPr lang="es-ES" sz="2400" dirty="0">
                <a:solidFill>
                  <a:schemeClr val="tx1"/>
                </a:solidFill>
                <a:latin typeface="Source Sans Pro" panose="020B0503030403020204" pitchFamily="34" charset="0"/>
                <a:ea typeface="Source Sans Pro" panose="020B0503030403020204" pitchFamily="34" charset="0"/>
              </a:rPr>
              <a:t>Posicionamiento por </a:t>
            </a:r>
            <a:r>
              <a:rPr lang="es-ES" sz="2400" b="1" dirty="0">
                <a:solidFill>
                  <a:srgbClr val="FF0000"/>
                </a:solidFill>
                <a:latin typeface="Source Sans Pro" panose="020B0503030403020204" pitchFamily="34" charset="0"/>
                <a:ea typeface="Source Sans Pro" panose="020B0503030403020204" pitchFamily="34" charset="0"/>
              </a:rPr>
              <a:t>atributo y beneficio</a:t>
            </a:r>
          </a:p>
        </p:txBody>
      </p:sp>
      <p:sp>
        <p:nvSpPr>
          <p:cNvPr id="8" name="CuadroTexto 7">
            <a:extLst>
              <a:ext uri="{FF2B5EF4-FFF2-40B4-BE49-F238E27FC236}">
                <a16:creationId xmlns:a16="http://schemas.microsoft.com/office/drawing/2014/main" id="{7997A3CD-A128-CF86-4447-06471BAEF7FD}"/>
              </a:ext>
            </a:extLst>
          </p:cNvPr>
          <p:cNvSpPr txBox="1"/>
          <p:nvPr/>
        </p:nvSpPr>
        <p:spPr>
          <a:xfrm>
            <a:off x="768097" y="3063887"/>
            <a:ext cx="7754111" cy="1350947"/>
          </a:xfrm>
          <a:prstGeom prst="rect">
            <a:avLst/>
          </a:prstGeom>
          <a:noFill/>
        </p:spPr>
        <p:txBody>
          <a:bodyPr wrap="square" rtlCol="0">
            <a:spAutoFit/>
          </a:bodyPr>
          <a:lstStyle/>
          <a:p>
            <a:pPr>
              <a:lnSpc>
                <a:spcPct val="150000"/>
              </a:lnSpc>
            </a:pPr>
            <a:r>
              <a:rPr lang="es-ES" dirty="0" err="1">
                <a:latin typeface="Source Sans Pro" panose="020B0503030403020204" pitchFamily="34" charset="0"/>
                <a:ea typeface="Source Sans Pro" panose="020B0503030403020204" pitchFamily="34" charset="0"/>
              </a:rPr>
              <a:t>DanPer</a:t>
            </a:r>
            <a:r>
              <a:rPr lang="es-ES" dirty="0">
                <a:latin typeface="Source Sans Pro" panose="020B0503030403020204" pitchFamily="34" charset="0"/>
                <a:ea typeface="Source Sans Pro" panose="020B0503030403020204" pitchFamily="34" charset="0"/>
              </a:rPr>
              <a:t> es una asociación de capital danés y peruano que se ha </a:t>
            </a:r>
            <a:r>
              <a:rPr lang="es-ES" b="1" dirty="0">
                <a:latin typeface="Source Sans Pro" panose="020B0503030403020204" pitchFamily="34" charset="0"/>
                <a:ea typeface="Source Sans Pro" panose="020B0503030403020204" pitchFamily="34" charset="0"/>
              </a:rPr>
              <a:t>posicionado como una de las mejores empresas peruanas en cuanto a alimentación y productos agroalimentarios</a:t>
            </a:r>
            <a:r>
              <a:rPr lang="es-ES" dirty="0">
                <a:latin typeface="Source Sans Pro" panose="020B0503030403020204" pitchFamily="34" charset="0"/>
                <a:ea typeface="Source Sans Pro" panose="020B0503030403020204" pitchFamily="34" charset="0"/>
              </a:rPr>
              <a:t>. Su estrategia de posicionamiento </a:t>
            </a:r>
            <a:r>
              <a:rPr lang="es-ES" b="1" dirty="0">
                <a:solidFill>
                  <a:schemeClr val="bg1"/>
                </a:solidFill>
                <a:highlight>
                  <a:srgbClr val="008080"/>
                </a:highlight>
                <a:latin typeface="Source Sans Pro" panose="020B0503030403020204" pitchFamily="34" charset="0"/>
                <a:ea typeface="Source Sans Pro" panose="020B0503030403020204" pitchFamily="34" charset="0"/>
              </a:rPr>
              <a:t>se basa en los atributos de sus productos</a:t>
            </a:r>
            <a:r>
              <a:rPr lang="es-ES" dirty="0">
                <a:latin typeface="Source Sans Pro" panose="020B0503030403020204" pitchFamily="34" charset="0"/>
                <a:ea typeface="Source Sans Pro" panose="020B0503030403020204" pitchFamily="34" charset="0"/>
              </a:rPr>
              <a:t>, como la </a:t>
            </a:r>
            <a:r>
              <a:rPr lang="es-ES" b="1" dirty="0">
                <a:solidFill>
                  <a:srgbClr val="FF0000"/>
                </a:solidFill>
                <a:latin typeface="Source Sans Pro" panose="020B0503030403020204" pitchFamily="34" charset="0"/>
                <a:ea typeface="Source Sans Pro" panose="020B0503030403020204" pitchFamily="34" charset="0"/>
              </a:rPr>
              <a:t>calidad y la variedad</a:t>
            </a:r>
            <a:r>
              <a:rPr lang="es-ES" dirty="0">
                <a:latin typeface="Source Sans Pro" panose="020B0503030403020204" pitchFamily="34" charset="0"/>
                <a:ea typeface="Source Sans Pro" panose="020B0503030403020204" pitchFamily="34" charset="0"/>
              </a:rPr>
              <a:t>, y en </a:t>
            </a:r>
            <a:r>
              <a:rPr lang="es-ES" b="1" dirty="0">
                <a:solidFill>
                  <a:schemeClr val="bg1"/>
                </a:solidFill>
                <a:highlight>
                  <a:srgbClr val="008080"/>
                </a:highlight>
                <a:latin typeface="Source Sans Pro" panose="020B0503030403020204" pitchFamily="34" charset="0"/>
                <a:ea typeface="Source Sans Pro" panose="020B0503030403020204" pitchFamily="34" charset="0"/>
              </a:rPr>
              <a:t>los beneficios que ofrecen</a:t>
            </a:r>
            <a:r>
              <a:rPr lang="es-ES" dirty="0">
                <a:latin typeface="Source Sans Pro" panose="020B0503030403020204" pitchFamily="34" charset="0"/>
                <a:ea typeface="Source Sans Pro" panose="020B0503030403020204" pitchFamily="34" charset="0"/>
              </a:rPr>
              <a:t>, como la </a:t>
            </a:r>
            <a:r>
              <a:rPr lang="es-ES" b="1" dirty="0">
                <a:solidFill>
                  <a:srgbClr val="FF0000"/>
                </a:solidFill>
                <a:latin typeface="Source Sans Pro" panose="020B0503030403020204" pitchFamily="34" charset="0"/>
                <a:ea typeface="Source Sans Pro" panose="020B0503030403020204" pitchFamily="34" charset="0"/>
              </a:rPr>
              <a:t>seguridad alimentaria y la sostenibilidad</a:t>
            </a:r>
            <a:r>
              <a:rPr lang="es-ES" dirty="0">
                <a:latin typeface="Source Sans Pro" panose="020B0503030403020204" pitchFamily="34" charset="0"/>
                <a:ea typeface="Source Sans Pro" panose="020B0503030403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F390071F-7611-8339-8BFE-CBEB8924B585}"/>
            </a:ext>
          </a:extLst>
        </p:cNvPr>
        <p:cNvGrpSpPr/>
        <p:nvPr/>
      </p:nvGrpSpPr>
      <p:grpSpPr>
        <a:xfrm>
          <a:off x="0" y="0"/>
          <a:ext cx="0" cy="0"/>
          <a:chOff x="0" y="0"/>
          <a:chExt cx="0" cy="0"/>
        </a:xfrm>
      </p:grpSpPr>
      <p:pic>
        <p:nvPicPr>
          <p:cNvPr id="193" name="Google Shape;193;p8">
            <a:extLst>
              <a:ext uri="{FF2B5EF4-FFF2-40B4-BE49-F238E27FC236}">
                <a16:creationId xmlns:a16="http://schemas.microsoft.com/office/drawing/2014/main" id="{2FDEFD3F-E35A-2856-AA27-B8B045C2B5FF}"/>
              </a:ext>
            </a:extLst>
          </p:cNvPr>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97" name="Google Shape;197;p8">
            <a:extLst>
              <a:ext uri="{FF2B5EF4-FFF2-40B4-BE49-F238E27FC236}">
                <a16:creationId xmlns:a16="http://schemas.microsoft.com/office/drawing/2014/main" id="{BBECDDBF-42DA-4A38-495E-DD6AD63A789F}"/>
              </a:ext>
            </a:extLst>
          </p:cNvPr>
          <p:cNvPicPr preferRelativeResize="0"/>
          <p:nvPr/>
        </p:nvPicPr>
        <p:blipFill rotWithShape="1">
          <a:blip r:embed="rId4">
            <a:alphaModFix/>
          </a:blip>
          <a:srcRect t="18303" b="18304"/>
          <a:stretch/>
        </p:blipFill>
        <p:spPr>
          <a:xfrm>
            <a:off x="268890" y="254657"/>
            <a:ext cx="1642461" cy="700383"/>
          </a:xfrm>
          <a:prstGeom prst="rect">
            <a:avLst/>
          </a:prstGeom>
          <a:noFill/>
          <a:ln>
            <a:noFill/>
          </a:ln>
        </p:spPr>
      </p:pic>
      <p:sp>
        <p:nvSpPr>
          <p:cNvPr id="198" name="Google Shape;198;p8">
            <a:extLst>
              <a:ext uri="{FF2B5EF4-FFF2-40B4-BE49-F238E27FC236}">
                <a16:creationId xmlns:a16="http://schemas.microsoft.com/office/drawing/2014/main" id="{9A78E5D2-1AD1-25E6-BF5D-A6F545324355}"/>
              </a:ext>
            </a:extLst>
          </p:cNvPr>
          <p:cNvSpPr txBox="1"/>
          <p:nvPr/>
        </p:nvSpPr>
        <p:spPr>
          <a:xfrm>
            <a:off x="9902978" y="450959"/>
            <a:ext cx="190802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sz="1400" dirty="0">
                <a:solidFill>
                  <a:srgbClr val="166598"/>
                </a:solidFill>
                <a:latin typeface="Arial"/>
                <a:ea typeface="Arial"/>
                <a:cs typeface="Arial"/>
                <a:sym typeface="Arial"/>
              </a:rPr>
              <a:t>cbs.coop</a:t>
            </a:r>
            <a:endParaRPr dirty="0"/>
          </a:p>
        </p:txBody>
      </p:sp>
      <p:pic>
        <p:nvPicPr>
          <p:cNvPr id="199" name="Google Shape;199;p8">
            <a:extLst>
              <a:ext uri="{FF2B5EF4-FFF2-40B4-BE49-F238E27FC236}">
                <a16:creationId xmlns:a16="http://schemas.microsoft.com/office/drawing/2014/main" id="{EBFC37DF-0188-8B3E-01FF-E106E335849A}"/>
              </a:ext>
            </a:extLst>
          </p:cNvPr>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200" name="Google Shape;200;p8">
            <a:extLst>
              <a:ext uri="{FF2B5EF4-FFF2-40B4-BE49-F238E27FC236}">
                <a16:creationId xmlns:a16="http://schemas.microsoft.com/office/drawing/2014/main" id="{7933DDDC-24D8-D336-AD75-65F41DED3CBD}"/>
              </a:ext>
            </a:extLst>
          </p:cNvPr>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201" name="Google Shape;201;p8">
            <a:extLst>
              <a:ext uri="{FF2B5EF4-FFF2-40B4-BE49-F238E27FC236}">
                <a16:creationId xmlns:a16="http://schemas.microsoft.com/office/drawing/2014/main" id="{D07E567B-9EC4-0121-4065-90FE4818D6EA}"/>
              </a:ext>
            </a:extLst>
          </p:cNvPr>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202" name="Google Shape;202;p8">
            <a:extLst>
              <a:ext uri="{FF2B5EF4-FFF2-40B4-BE49-F238E27FC236}">
                <a16:creationId xmlns:a16="http://schemas.microsoft.com/office/drawing/2014/main" id="{935B06CA-F426-DB1D-1291-170ECC62D231}"/>
              </a:ext>
            </a:extLst>
          </p:cNvPr>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203" name="Google Shape;203;p8">
            <a:extLst>
              <a:ext uri="{FF2B5EF4-FFF2-40B4-BE49-F238E27FC236}">
                <a16:creationId xmlns:a16="http://schemas.microsoft.com/office/drawing/2014/main" id="{793D007E-A941-C4D7-24C8-C06BFC019DC4}"/>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dirty="0"/>
          </a:p>
        </p:txBody>
      </p:sp>
      <p:sp>
        <p:nvSpPr>
          <p:cNvPr id="4" name="Google Shape;166;p6">
            <a:extLst>
              <a:ext uri="{FF2B5EF4-FFF2-40B4-BE49-F238E27FC236}">
                <a16:creationId xmlns:a16="http://schemas.microsoft.com/office/drawing/2014/main" id="{3276B7A8-B4DA-2A1C-12EC-87827E5668EC}"/>
              </a:ext>
            </a:extLst>
          </p:cNvPr>
          <p:cNvSpPr txBox="1"/>
          <p:nvPr/>
        </p:nvSpPr>
        <p:spPr>
          <a:xfrm>
            <a:off x="2377895" y="395420"/>
            <a:ext cx="6623305" cy="887659"/>
          </a:xfrm>
          <a:prstGeom prst="rect">
            <a:avLst/>
          </a:prstGeom>
          <a:noFill/>
          <a:ln>
            <a:noFill/>
          </a:ln>
        </p:spPr>
        <p:txBody>
          <a:bodyPr spcFirstLastPara="1" wrap="square" lIns="0" tIns="146300" rIns="0" bIns="0" anchor="ctr" anchorCtr="0">
            <a:noAutofit/>
          </a:bodyPr>
          <a:lstStyle/>
          <a:p>
            <a:r>
              <a:rPr lang="es-ES" sz="3200" b="1" dirty="0">
                <a:solidFill>
                  <a:srgbClr val="166598"/>
                </a:solidFill>
                <a:latin typeface="Source Sans Pro" panose="020B0503030403020204" pitchFamily="34" charset="0"/>
                <a:ea typeface="Source Sans Pro" panose="020B0503030403020204" pitchFamily="34" charset="0"/>
                <a:cs typeface="Avenir"/>
                <a:sym typeface="Avenir"/>
              </a:rPr>
              <a:t>Ejemplos de posicionamiento</a:t>
            </a:r>
          </a:p>
        </p:txBody>
      </p:sp>
      <p:sp>
        <p:nvSpPr>
          <p:cNvPr id="6" name="CuadroTexto 5">
            <a:extLst>
              <a:ext uri="{FF2B5EF4-FFF2-40B4-BE49-F238E27FC236}">
                <a16:creationId xmlns:a16="http://schemas.microsoft.com/office/drawing/2014/main" id="{8A0C71C3-3E34-A0C6-CF70-573F46435D20}"/>
              </a:ext>
            </a:extLst>
          </p:cNvPr>
          <p:cNvSpPr txBox="1"/>
          <p:nvPr/>
        </p:nvSpPr>
        <p:spPr>
          <a:xfrm>
            <a:off x="486111" y="1936943"/>
            <a:ext cx="4943982" cy="738664"/>
          </a:xfrm>
          <a:prstGeom prst="rect">
            <a:avLst/>
          </a:prstGeom>
          <a:noFill/>
        </p:spPr>
        <p:txBody>
          <a:bodyPr wrap="none" rtlCol="0">
            <a:spAutoFit/>
          </a:bodyPr>
          <a:lstStyle>
            <a:defPPr marR="0" lvl="0" algn="l" rtl="0">
              <a:lnSpc>
                <a:spcPct val="100000"/>
              </a:lnSpc>
              <a:spcBef>
                <a:spcPts val="0"/>
              </a:spcBef>
              <a:spcAft>
                <a:spcPts val="0"/>
              </a:spcAft>
            </a:defPPr>
            <a:lvl1pPr>
              <a:defRPr sz="1800" i="1"/>
            </a:lvl1pPr>
          </a:lstStyle>
          <a:p>
            <a:r>
              <a:rPr lang="es-PE" b="1" dirty="0"/>
              <a:t>Louis Dreyfus Perú</a:t>
            </a:r>
          </a:p>
          <a:p>
            <a:r>
              <a:rPr lang="es-PE" sz="2400" i="0" dirty="0"/>
              <a:t>Posicionamiento por </a:t>
            </a:r>
            <a:r>
              <a:rPr lang="es-PE" sz="2400" b="1" i="0" dirty="0">
                <a:solidFill>
                  <a:srgbClr val="FF0000"/>
                </a:solidFill>
              </a:rPr>
              <a:t>competencia</a:t>
            </a:r>
          </a:p>
        </p:txBody>
      </p:sp>
      <p:sp>
        <p:nvSpPr>
          <p:cNvPr id="14" name="CuadroTexto 13">
            <a:extLst>
              <a:ext uri="{FF2B5EF4-FFF2-40B4-BE49-F238E27FC236}">
                <a16:creationId xmlns:a16="http://schemas.microsoft.com/office/drawing/2014/main" id="{09733595-12D8-C311-AC3F-B072D7EA8AFC}"/>
              </a:ext>
            </a:extLst>
          </p:cNvPr>
          <p:cNvSpPr txBox="1"/>
          <p:nvPr/>
        </p:nvSpPr>
        <p:spPr>
          <a:xfrm>
            <a:off x="577849" y="2786632"/>
            <a:ext cx="4414775" cy="2637710"/>
          </a:xfrm>
          <a:prstGeom prst="rect">
            <a:avLst/>
          </a:prstGeom>
          <a:noFill/>
        </p:spPr>
        <p:txBody>
          <a:bodyPr wrap="square">
            <a:spAutoFit/>
          </a:bodyPr>
          <a:lstStyle/>
          <a:p>
            <a:pPr>
              <a:lnSpc>
                <a:spcPct val="150000"/>
              </a:lnSpc>
            </a:pPr>
            <a:r>
              <a:rPr lang="es-ES" dirty="0"/>
              <a:t>Louis Dreyfus Perú es una de las empresas más importantes del Perú en el sector agroindustrial. Se ha posicionado como una empresa líder en la exportación de productos agrícolas, incluyendo café y cacao. Su estrategia de posicionamiento se basa en cómo se compara con sus competidores en términos de calidad, variedad y compromiso con la sostenibilidad.</a:t>
            </a:r>
          </a:p>
        </p:txBody>
      </p:sp>
      <p:sp>
        <p:nvSpPr>
          <p:cNvPr id="18" name="CuadroTexto 17">
            <a:extLst>
              <a:ext uri="{FF2B5EF4-FFF2-40B4-BE49-F238E27FC236}">
                <a16:creationId xmlns:a16="http://schemas.microsoft.com/office/drawing/2014/main" id="{65A1CC3A-E010-2527-79F8-2F072B5CCADB}"/>
              </a:ext>
            </a:extLst>
          </p:cNvPr>
          <p:cNvSpPr txBox="1"/>
          <p:nvPr/>
        </p:nvSpPr>
        <p:spPr>
          <a:xfrm>
            <a:off x="6181344" y="1965852"/>
            <a:ext cx="4236733" cy="738664"/>
          </a:xfrm>
          <a:prstGeom prst="rect">
            <a:avLst/>
          </a:prstGeom>
          <a:noFill/>
        </p:spPr>
        <p:txBody>
          <a:bodyPr wrap="square" rtlCol="0">
            <a:spAutoFit/>
          </a:bodyPr>
          <a:lstStyle>
            <a:defPPr marR="0" lvl="0" algn="l" rtl="0">
              <a:lnSpc>
                <a:spcPct val="100000"/>
              </a:lnSpc>
              <a:spcBef>
                <a:spcPts val="0"/>
              </a:spcBef>
              <a:spcAft>
                <a:spcPts val="0"/>
              </a:spcAft>
              <a:defRPr/>
            </a:defPPr>
            <a:lvl1pPr>
              <a:defRPr sz="1800" i="1"/>
            </a:lvl1pPr>
          </a:lstStyle>
          <a:p>
            <a:r>
              <a:rPr lang="es-ES" b="1" dirty="0" err="1"/>
              <a:t>Contilatin</a:t>
            </a:r>
            <a:r>
              <a:rPr lang="es-ES" b="1" dirty="0"/>
              <a:t> del Perú</a:t>
            </a:r>
          </a:p>
          <a:p>
            <a:r>
              <a:rPr lang="es-ES" sz="2400" i="0" dirty="0"/>
              <a:t>Posicionamiento por </a:t>
            </a:r>
            <a:r>
              <a:rPr lang="es-ES" sz="2400" b="1" i="0" dirty="0">
                <a:solidFill>
                  <a:srgbClr val="FF0000"/>
                </a:solidFill>
              </a:rPr>
              <a:t>precio</a:t>
            </a:r>
          </a:p>
        </p:txBody>
      </p:sp>
      <p:sp>
        <p:nvSpPr>
          <p:cNvPr id="26" name="CuadroTexto 25">
            <a:extLst>
              <a:ext uri="{FF2B5EF4-FFF2-40B4-BE49-F238E27FC236}">
                <a16:creationId xmlns:a16="http://schemas.microsoft.com/office/drawing/2014/main" id="{2E174D3B-E3E1-CB8F-DB96-7986864081A6}"/>
              </a:ext>
            </a:extLst>
          </p:cNvPr>
          <p:cNvSpPr txBox="1"/>
          <p:nvPr/>
        </p:nvSpPr>
        <p:spPr>
          <a:xfrm>
            <a:off x="6181344" y="2919665"/>
            <a:ext cx="4608576" cy="1991379"/>
          </a:xfrm>
          <a:prstGeom prst="rect">
            <a:avLst/>
          </a:prstGeom>
          <a:noFill/>
        </p:spPr>
        <p:txBody>
          <a:bodyPr wrap="square">
            <a:spAutoFit/>
          </a:bodyPr>
          <a:lstStyle/>
          <a:p>
            <a:pPr>
              <a:lnSpc>
                <a:spcPct val="150000"/>
              </a:lnSpc>
            </a:pPr>
            <a:r>
              <a:rPr lang="es-ES" dirty="0" err="1"/>
              <a:t>Contilatin</a:t>
            </a:r>
            <a:r>
              <a:rPr lang="es-ES" dirty="0"/>
              <a:t> del Perú es otra empresa destacada en el sector agroindustrial. Se ha posicionado como una empresa confiable y eficiente en la exportación de productos agrícolas. Su estrategia de posicionamiento se basa en el precio competitivo de sus productos sin comprometer la calidad.</a:t>
            </a:r>
          </a:p>
        </p:txBody>
      </p:sp>
    </p:spTree>
    <p:extLst>
      <p:ext uri="{BB962C8B-B14F-4D97-AF65-F5344CB8AC3E}">
        <p14:creationId xmlns:p14="http://schemas.microsoft.com/office/powerpoint/2010/main" val="6070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66598"/>
            </a:gs>
            <a:gs pos="100000">
              <a:srgbClr val="104A6E"/>
            </a:gs>
          </a:gsLst>
          <a:lin ang="5400000" scaled="0"/>
        </a:gradFill>
        <a:effectLst/>
      </p:bgPr>
    </p:bg>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33" name="Google Shape;133;p4"/>
          <p:cNvPicPr preferRelativeResize="0"/>
          <p:nvPr/>
        </p:nvPicPr>
        <p:blipFill rotWithShape="1">
          <a:blip r:embed="rId4">
            <a:alphaModFix/>
          </a:blip>
          <a:srcRect/>
          <a:stretch/>
        </p:blipFill>
        <p:spPr>
          <a:xfrm>
            <a:off x="7620000" y="0"/>
            <a:ext cx="4572000" cy="6858000"/>
          </a:xfrm>
          <a:prstGeom prst="rect">
            <a:avLst/>
          </a:prstGeom>
          <a:noFill/>
          <a:ln>
            <a:noFill/>
          </a:ln>
        </p:spPr>
      </p:pic>
      <p:sp>
        <p:nvSpPr>
          <p:cNvPr id="134" name="Google Shape;134;p4"/>
          <p:cNvSpPr txBox="1"/>
          <p:nvPr/>
        </p:nvSpPr>
        <p:spPr>
          <a:xfrm>
            <a:off x="1013328" y="1112884"/>
            <a:ext cx="6109848" cy="1400830"/>
          </a:xfrm>
          <a:prstGeom prst="rect">
            <a:avLst/>
          </a:prstGeom>
          <a:noFill/>
          <a:ln>
            <a:noFill/>
          </a:ln>
        </p:spPr>
        <p:txBody>
          <a:bodyPr spcFirstLastPara="1" wrap="square" lIns="0" tIns="146300" rIns="0" bIns="0" anchor="ctr" anchorCtr="0">
            <a:noAutofit/>
          </a:bodyPr>
          <a:lstStyle/>
          <a:p>
            <a:pPr lvl="1"/>
            <a:r>
              <a:rPr lang="es-ES" sz="4000" b="1" dirty="0">
                <a:solidFill>
                  <a:schemeClr val="lt1"/>
                </a:solidFill>
                <a:latin typeface="Source Sans Pro" panose="020B0503030403020204" pitchFamily="34" charset="0"/>
                <a:ea typeface="Source Sans Pro" panose="020B0503030403020204" pitchFamily="34" charset="0"/>
                <a:cs typeface="Avenir"/>
                <a:sym typeface="Avenir"/>
              </a:rPr>
              <a:t>Recorrido del comprador (</a:t>
            </a:r>
            <a:r>
              <a:rPr lang="es-ES" sz="4000" b="1" dirty="0" err="1">
                <a:solidFill>
                  <a:schemeClr val="lt1"/>
                </a:solidFill>
                <a:latin typeface="Source Sans Pro" panose="020B0503030403020204" pitchFamily="34" charset="0"/>
                <a:ea typeface="Source Sans Pro" panose="020B0503030403020204" pitchFamily="34" charset="0"/>
                <a:cs typeface="Avenir"/>
                <a:sym typeface="Avenir"/>
              </a:rPr>
              <a:t>buyer’s</a:t>
            </a:r>
            <a:r>
              <a:rPr lang="es-ES" sz="4000" b="1" dirty="0">
                <a:solidFill>
                  <a:schemeClr val="lt1"/>
                </a:solidFill>
                <a:latin typeface="Source Sans Pro" panose="020B0503030403020204" pitchFamily="34" charset="0"/>
                <a:ea typeface="Source Sans Pro" panose="020B0503030403020204" pitchFamily="34" charset="0"/>
                <a:cs typeface="Avenir"/>
                <a:sym typeface="Avenir"/>
              </a:rPr>
              <a:t> </a:t>
            </a:r>
            <a:r>
              <a:rPr lang="es-ES" sz="4000" b="1" dirty="0" err="1">
                <a:solidFill>
                  <a:schemeClr val="lt1"/>
                </a:solidFill>
                <a:latin typeface="Source Sans Pro" panose="020B0503030403020204" pitchFamily="34" charset="0"/>
                <a:ea typeface="Source Sans Pro" panose="020B0503030403020204" pitchFamily="34" charset="0"/>
                <a:cs typeface="Avenir"/>
                <a:sym typeface="Avenir"/>
              </a:rPr>
              <a:t>journey</a:t>
            </a:r>
            <a:r>
              <a:rPr lang="es-ES" sz="4000" b="1" dirty="0">
                <a:solidFill>
                  <a:schemeClr val="lt1"/>
                </a:solidFill>
                <a:latin typeface="Source Sans Pro" panose="020B0503030403020204" pitchFamily="34" charset="0"/>
                <a:ea typeface="Source Sans Pro" panose="020B0503030403020204" pitchFamily="34" charset="0"/>
                <a:cs typeface="Avenir"/>
                <a:sym typeface="Avenir"/>
              </a:rPr>
              <a:t>)</a:t>
            </a:r>
            <a:endParaRPr sz="4000" b="1" dirty="0">
              <a:solidFill>
                <a:schemeClr val="lt1"/>
              </a:solidFill>
              <a:latin typeface="Source Sans Pro" panose="020B0503030403020204" pitchFamily="34" charset="0"/>
              <a:ea typeface="Source Sans Pro" panose="020B0503030403020204" pitchFamily="34" charset="0"/>
              <a:cs typeface="Avenir"/>
              <a:sym typeface="Avenir"/>
            </a:endParaRPr>
          </a:p>
        </p:txBody>
      </p:sp>
      <p:cxnSp>
        <p:nvCxnSpPr>
          <p:cNvPr id="136" name="Google Shape;136;p4"/>
          <p:cNvCxnSpPr/>
          <p:nvPr/>
        </p:nvCxnSpPr>
        <p:spPr>
          <a:xfrm>
            <a:off x="1013329" y="2615207"/>
            <a:ext cx="267181" cy="0"/>
          </a:xfrm>
          <a:prstGeom prst="straightConnector1">
            <a:avLst/>
          </a:prstGeom>
          <a:noFill/>
          <a:ln w="38100" cap="flat" cmpd="sng">
            <a:solidFill>
              <a:srgbClr val="3CAA4E"/>
            </a:solidFill>
            <a:prstDash val="solid"/>
            <a:miter lim="800000"/>
            <a:headEnd type="none" w="sm" len="sm"/>
            <a:tailEnd type="none" w="sm" len="sm"/>
          </a:ln>
        </p:spPr>
      </p:cxnSp>
      <p:pic>
        <p:nvPicPr>
          <p:cNvPr id="138" name="Google Shape;138;p4"/>
          <p:cNvPicPr preferRelativeResize="0"/>
          <p:nvPr/>
        </p:nvPicPr>
        <p:blipFill rotWithShape="1">
          <a:blip r:embed="rId5">
            <a:alphaModFix/>
          </a:blip>
          <a:srcRect l="6425" t="22410" r="7441" b="21479"/>
          <a:stretch/>
        </p:blipFill>
        <p:spPr>
          <a:xfrm>
            <a:off x="371477" y="297698"/>
            <a:ext cx="1427162" cy="625396"/>
          </a:xfrm>
          <a:prstGeom prst="rect">
            <a:avLst/>
          </a:prstGeom>
          <a:noFill/>
          <a:ln>
            <a:noFill/>
          </a:ln>
        </p:spPr>
      </p:pic>
      <p:pic>
        <p:nvPicPr>
          <p:cNvPr id="139" name="Google Shape;139;p4"/>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140" name="Google Shape;140;p4"/>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141" name="Google Shape;141;p4"/>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142" name="Google Shape;142;p4"/>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143" name="Google Shape;143;p4"/>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lang="es-PE" dirty="0"/>
          </a:p>
        </p:txBody>
      </p:sp>
      <p:sp>
        <p:nvSpPr>
          <p:cNvPr id="2" name="Google Shape;167;p6">
            <a:extLst>
              <a:ext uri="{FF2B5EF4-FFF2-40B4-BE49-F238E27FC236}">
                <a16:creationId xmlns:a16="http://schemas.microsoft.com/office/drawing/2014/main" id="{8C6C8320-DCDA-01B2-05CF-42E934514EFD}"/>
              </a:ext>
            </a:extLst>
          </p:cNvPr>
          <p:cNvSpPr txBox="1"/>
          <p:nvPr/>
        </p:nvSpPr>
        <p:spPr>
          <a:xfrm>
            <a:off x="1013329" y="2632378"/>
            <a:ext cx="6228719" cy="3167303"/>
          </a:xfrm>
          <a:prstGeom prst="rect">
            <a:avLst/>
          </a:prstGeom>
          <a:noFill/>
          <a:ln>
            <a:noFill/>
          </a:ln>
        </p:spPr>
        <p:txBody>
          <a:bodyPr spcFirstLastPara="1" wrap="square" lIns="0" tIns="146300" rIns="0" bIns="0" anchor="t" anchorCtr="0">
            <a:noAutofit/>
          </a:bodyPr>
          <a:lstStyle/>
          <a:p>
            <a:pPr lvl="0"/>
            <a:r>
              <a:rPr lang="es-ES" sz="1600" b="1" dirty="0">
                <a:solidFill>
                  <a:srgbClr val="F2F2F2"/>
                </a:solidFill>
                <a:latin typeface="Source Sans Pro" panose="020B0503030403020204" pitchFamily="34" charset="0"/>
                <a:ea typeface="Source Sans Pro" panose="020B0503030403020204" pitchFamily="34" charset="0"/>
              </a:rPr>
              <a:t>¿QUÉ ES?</a:t>
            </a:r>
          </a:p>
          <a:p>
            <a:pPr lvl="0"/>
            <a:r>
              <a:rPr lang="es-ES" sz="1600" dirty="0">
                <a:solidFill>
                  <a:srgbClr val="F2F2F2"/>
                </a:solidFill>
                <a:latin typeface="Source Sans Pro" panose="020B0503030403020204" pitchFamily="34" charset="0"/>
                <a:ea typeface="Source Sans Pro" panose="020B0503030403020204" pitchFamily="34" charset="0"/>
              </a:rPr>
              <a:t>El </a:t>
            </a:r>
            <a:r>
              <a:rPr lang="es-ES" sz="1600" dirty="0" err="1">
                <a:solidFill>
                  <a:srgbClr val="F2F2F2"/>
                </a:solidFill>
                <a:latin typeface="Source Sans Pro" panose="020B0503030403020204" pitchFamily="34" charset="0"/>
                <a:ea typeface="Source Sans Pro" panose="020B0503030403020204" pitchFamily="34" charset="0"/>
              </a:rPr>
              <a:t>buyer’s</a:t>
            </a:r>
            <a:r>
              <a:rPr lang="es-ES" sz="1600" dirty="0">
                <a:solidFill>
                  <a:srgbClr val="F2F2F2"/>
                </a:solidFill>
                <a:latin typeface="Source Sans Pro" panose="020B0503030403020204" pitchFamily="34" charset="0"/>
                <a:ea typeface="Source Sans Pro" panose="020B0503030403020204" pitchFamily="34" charset="0"/>
              </a:rPr>
              <a:t> </a:t>
            </a:r>
            <a:r>
              <a:rPr lang="es-ES" sz="1600" dirty="0" err="1">
                <a:solidFill>
                  <a:srgbClr val="F2F2F2"/>
                </a:solidFill>
                <a:latin typeface="Source Sans Pro" panose="020B0503030403020204" pitchFamily="34" charset="0"/>
                <a:ea typeface="Source Sans Pro" panose="020B0503030403020204" pitchFamily="34" charset="0"/>
              </a:rPr>
              <a:t>journey</a:t>
            </a:r>
            <a:r>
              <a:rPr lang="es-ES" sz="1600" dirty="0">
                <a:solidFill>
                  <a:srgbClr val="F2F2F2"/>
                </a:solidFill>
                <a:latin typeface="Source Sans Pro" panose="020B0503030403020204" pitchFamily="34" charset="0"/>
                <a:ea typeface="Source Sans Pro" panose="020B0503030403020204" pitchFamily="34" charset="0"/>
              </a:rPr>
              <a:t>, o recorrido del comprador, es el proceso que un consumidor atraviesa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desde que se da cuenta de una necesidad hasta que realiza una compra</a:t>
            </a:r>
            <a:r>
              <a:rPr lang="es-ES" sz="1600" dirty="0">
                <a:solidFill>
                  <a:srgbClr val="F2F2F2"/>
                </a:solidFill>
                <a:latin typeface="Source Sans Pro" panose="020B0503030403020204" pitchFamily="34" charset="0"/>
                <a:ea typeface="Source Sans Pro" panose="020B0503030403020204" pitchFamily="34" charset="0"/>
              </a:rPr>
              <a:t>.</a:t>
            </a:r>
          </a:p>
          <a:p>
            <a:pPr lvl="0"/>
            <a:r>
              <a:rPr lang="es-ES" sz="1600" dirty="0">
                <a:solidFill>
                  <a:srgbClr val="F2F2F2"/>
                </a:solidFill>
                <a:latin typeface="Source Sans Pro" panose="020B0503030403020204" pitchFamily="34" charset="0"/>
                <a:ea typeface="Source Sans Pro" panose="020B0503030403020204" pitchFamily="34" charset="0"/>
              </a:rPr>
              <a:t>Este proceso se divide en tres etapas: reconocimiento, consideración y decisión.</a:t>
            </a:r>
          </a:p>
          <a:p>
            <a:pPr lvl="0"/>
            <a:endParaRPr lang="es-ES" sz="1600" dirty="0">
              <a:solidFill>
                <a:srgbClr val="F2F2F2"/>
              </a:solidFill>
              <a:latin typeface="Source Sans Pro" panose="020B0503030403020204" pitchFamily="34" charset="0"/>
              <a:ea typeface="Source Sans Pro" panose="020B0503030403020204" pitchFamily="34" charset="0"/>
            </a:endParaRPr>
          </a:p>
          <a:p>
            <a:pPr lvl="0"/>
            <a:r>
              <a:rPr lang="es-ES" sz="1600" b="1" dirty="0">
                <a:solidFill>
                  <a:srgbClr val="F2F2F2"/>
                </a:solidFill>
                <a:latin typeface="Source Sans Pro" panose="020B0503030403020204" pitchFamily="34" charset="0"/>
                <a:ea typeface="Source Sans Pro" panose="020B0503030403020204" pitchFamily="34" charset="0"/>
              </a:rPr>
              <a:t>IMPORTANCIA</a:t>
            </a:r>
          </a:p>
          <a:p>
            <a:pPr lvl="0"/>
            <a:r>
              <a:rPr lang="es-ES" sz="1600" dirty="0">
                <a:solidFill>
                  <a:srgbClr val="F2F2F2"/>
                </a:solidFill>
                <a:latin typeface="Source Sans Pro" panose="020B0503030403020204" pitchFamily="34" charset="0"/>
                <a:ea typeface="Source Sans Pro" panose="020B0503030403020204" pitchFamily="34" charset="0"/>
              </a:rPr>
              <a:t>En la agroindustria, entender el </a:t>
            </a:r>
            <a:r>
              <a:rPr lang="es-ES" sz="1600" dirty="0" err="1">
                <a:solidFill>
                  <a:srgbClr val="F2F2F2"/>
                </a:solidFill>
                <a:latin typeface="Source Sans Pro" panose="020B0503030403020204" pitchFamily="34" charset="0"/>
                <a:ea typeface="Source Sans Pro" panose="020B0503030403020204" pitchFamily="34" charset="0"/>
              </a:rPr>
              <a:t>buyer’s</a:t>
            </a:r>
            <a:r>
              <a:rPr lang="es-ES" sz="1600" dirty="0">
                <a:solidFill>
                  <a:srgbClr val="F2F2F2"/>
                </a:solidFill>
                <a:latin typeface="Source Sans Pro" panose="020B0503030403020204" pitchFamily="34" charset="0"/>
                <a:ea typeface="Source Sans Pro" panose="020B0503030403020204" pitchFamily="34" charset="0"/>
              </a:rPr>
              <a:t> </a:t>
            </a:r>
            <a:r>
              <a:rPr lang="es-ES" sz="1600" dirty="0" err="1">
                <a:solidFill>
                  <a:srgbClr val="F2F2F2"/>
                </a:solidFill>
                <a:latin typeface="Source Sans Pro" panose="020B0503030403020204" pitchFamily="34" charset="0"/>
                <a:ea typeface="Source Sans Pro" panose="020B0503030403020204" pitchFamily="34" charset="0"/>
              </a:rPr>
              <a:t>journey</a:t>
            </a:r>
            <a:r>
              <a:rPr lang="es-ES" sz="1600" dirty="0">
                <a:solidFill>
                  <a:srgbClr val="F2F2F2"/>
                </a:solidFill>
                <a:latin typeface="Source Sans Pro" panose="020B0503030403020204" pitchFamily="34" charset="0"/>
                <a:ea typeface="Source Sans Pro" panose="020B0503030403020204" pitchFamily="34" charset="0"/>
              </a:rPr>
              <a:t> es crucial para poder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ofrecer</a:t>
            </a:r>
            <a:r>
              <a:rPr lang="es-ES" sz="1600" dirty="0">
                <a:solidFill>
                  <a:srgbClr val="F2F2F2"/>
                </a:solidFill>
                <a:latin typeface="Source Sans Pro" panose="020B0503030403020204" pitchFamily="34" charset="0"/>
                <a:ea typeface="Source Sans Pro" panose="020B0503030403020204" pitchFamily="34" charset="0"/>
              </a:rPr>
              <a:t> a los consumidores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los productos </a:t>
            </a:r>
            <a:r>
              <a:rPr lang="es-ES" sz="1600" dirty="0">
                <a:solidFill>
                  <a:srgbClr val="F2F2F2"/>
                </a:solidFill>
                <a:latin typeface="Source Sans Pro" panose="020B0503030403020204" pitchFamily="34" charset="0"/>
                <a:ea typeface="Source Sans Pro" panose="020B0503030403020204" pitchFamily="34" charset="0"/>
              </a:rPr>
              <a:t>que necesitan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en el momento adecuado</a:t>
            </a:r>
            <a:r>
              <a:rPr lang="es-ES" sz="1600" dirty="0">
                <a:solidFill>
                  <a:srgbClr val="F2F2F2"/>
                </a:solidFill>
                <a:latin typeface="Source Sans Pro" panose="020B0503030403020204" pitchFamily="34" charset="0"/>
                <a:ea typeface="Source Sans Pro" panose="020B0503030403020204" pitchFamily="34" charset="0"/>
              </a:rPr>
              <a:t>.</a:t>
            </a:r>
          </a:p>
          <a:p>
            <a:pPr lvl="0"/>
            <a:r>
              <a:rPr lang="es-ES" sz="1600" dirty="0">
                <a:solidFill>
                  <a:srgbClr val="F2F2F2"/>
                </a:solidFill>
                <a:latin typeface="Source Sans Pro" panose="020B0503030403020204" pitchFamily="34" charset="0"/>
                <a:ea typeface="Source Sans Pro" panose="020B0503030403020204" pitchFamily="34" charset="0"/>
              </a:rPr>
              <a:t>Esto puede ayudar a las empresas a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aumentar sus ventas y a fidelizar a sus clientes</a:t>
            </a:r>
            <a:r>
              <a:rPr lang="es-ES" sz="1600" dirty="0">
                <a:solidFill>
                  <a:srgbClr val="F2F2F2"/>
                </a:solidFill>
                <a:latin typeface="Source Sans Pro" panose="020B0503030403020204" pitchFamily="34" charset="0"/>
                <a:ea typeface="Source Sans Pro" panose="020B0503030403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000"/>
                                        <p:tgtEl>
                                          <p:spTgt spid="134">
                                            <p:txEl>
                                              <p:pRg st="0" end="0"/>
                                            </p:txEl>
                                          </p:spTgt>
                                        </p:tgtEl>
                                      </p:cBhvr>
                                    </p:animEffect>
                                  </p:childTnLst>
                                </p:cTn>
                              </p:par>
                              <p:par>
                                <p:cTn id="8" presetID="10" presetClass="entr" presetSubtype="0" fill="hold" nodeType="withEffect">
                                  <p:stCondLst>
                                    <p:cond delay="8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par>
                                <p:cTn id="11" presetID="10" presetClass="entr" presetSubtype="0" fill="hold" nodeType="withEffect">
                                  <p:stCondLst>
                                    <p:cond delay="80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66598"/>
            </a:gs>
            <a:gs pos="100000">
              <a:srgbClr val="104A6E"/>
            </a:gs>
          </a:gsLst>
          <a:lin ang="5400000" scaled="0"/>
        </a:gradFill>
        <a:effectLst/>
      </p:bgPr>
    </p:bg>
    <p:spTree>
      <p:nvGrpSpPr>
        <p:cNvPr id="1" name="Shape 131">
          <a:extLst>
            <a:ext uri="{FF2B5EF4-FFF2-40B4-BE49-F238E27FC236}">
              <a16:creationId xmlns:a16="http://schemas.microsoft.com/office/drawing/2014/main" id="{77005D74-18BB-7CAF-9122-D5C628A42719}"/>
            </a:ext>
          </a:extLst>
        </p:cNvPr>
        <p:cNvGrpSpPr/>
        <p:nvPr/>
      </p:nvGrpSpPr>
      <p:grpSpPr>
        <a:xfrm>
          <a:off x="0" y="0"/>
          <a:ext cx="0" cy="0"/>
          <a:chOff x="0" y="0"/>
          <a:chExt cx="0" cy="0"/>
        </a:xfrm>
      </p:grpSpPr>
      <p:pic>
        <p:nvPicPr>
          <p:cNvPr id="132" name="Google Shape;132;p4">
            <a:extLst>
              <a:ext uri="{FF2B5EF4-FFF2-40B4-BE49-F238E27FC236}">
                <a16:creationId xmlns:a16="http://schemas.microsoft.com/office/drawing/2014/main" id="{660E79FD-C265-F1F4-90B7-7FD13AF25400}"/>
              </a:ext>
            </a:extLst>
          </p:cNvPr>
          <p:cNvPicPr preferRelativeResize="0"/>
          <p:nvPr/>
        </p:nvPicPr>
        <p:blipFill rotWithShape="1">
          <a:blip r:embed="rId3">
            <a:alphaModFix amt="20000"/>
          </a:blip>
          <a:srcRect l="61034" t="9161" r="24867" b="33317"/>
          <a:stretch/>
        </p:blipFill>
        <p:spPr>
          <a:xfrm>
            <a:off x="-1" y="4205828"/>
            <a:ext cx="1155701" cy="2652171"/>
          </a:xfrm>
          <a:prstGeom prst="rect">
            <a:avLst/>
          </a:prstGeom>
          <a:noFill/>
          <a:ln>
            <a:noFill/>
          </a:ln>
        </p:spPr>
      </p:pic>
      <p:pic>
        <p:nvPicPr>
          <p:cNvPr id="133" name="Google Shape;133;p4">
            <a:extLst>
              <a:ext uri="{FF2B5EF4-FFF2-40B4-BE49-F238E27FC236}">
                <a16:creationId xmlns:a16="http://schemas.microsoft.com/office/drawing/2014/main" id="{48FB2DA9-938D-BBAD-3CC7-C951DD3EE6A1}"/>
              </a:ext>
            </a:extLst>
          </p:cNvPr>
          <p:cNvPicPr preferRelativeResize="0"/>
          <p:nvPr/>
        </p:nvPicPr>
        <p:blipFill rotWithShape="1">
          <a:blip r:embed="rId4">
            <a:alphaModFix/>
          </a:blip>
          <a:srcRect/>
          <a:stretch/>
        </p:blipFill>
        <p:spPr>
          <a:xfrm>
            <a:off x="7620000" y="0"/>
            <a:ext cx="4572000" cy="6858000"/>
          </a:xfrm>
          <a:prstGeom prst="rect">
            <a:avLst/>
          </a:prstGeom>
          <a:noFill/>
          <a:ln>
            <a:noFill/>
          </a:ln>
        </p:spPr>
      </p:pic>
      <p:sp>
        <p:nvSpPr>
          <p:cNvPr id="134" name="Google Shape;134;p4">
            <a:extLst>
              <a:ext uri="{FF2B5EF4-FFF2-40B4-BE49-F238E27FC236}">
                <a16:creationId xmlns:a16="http://schemas.microsoft.com/office/drawing/2014/main" id="{3BF77D65-7FE4-2325-24F4-70726D236CC4}"/>
              </a:ext>
            </a:extLst>
          </p:cNvPr>
          <p:cNvSpPr txBox="1"/>
          <p:nvPr/>
        </p:nvSpPr>
        <p:spPr>
          <a:xfrm>
            <a:off x="1013328" y="1112884"/>
            <a:ext cx="6109848" cy="1400830"/>
          </a:xfrm>
          <a:prstGeom prst="rect">
            <a:avLst/>
          </a:prstGeom>
          <a:noFill/>
          <a:ln>
            <a:noFill/>
          </a:ln>
        </p:spPr>
        <p:txBody>
          <a:bodyPr spcFirstLastPara="1" wrap="square" lIns="0" tIns="146300" rIns="0" bIns="0" anchor="ctr" anchorCtr="0">
            <a:noAutofit/>
          </a:bodyPr>
          <a:lstStyle/>
          <a:p>
            <a:pPr lvl="1"/>
            <a:r>
              <a:rPr lang="es-ES" sz="4000" b="1" dirty="0">
                <a:solidFill>
                  <a:schemeClr val="lt1"/>
                </a:solidFill>
                <a:latin typeface="Source Sans Pro" panose="020B0503030403020204" pitchFamily="34" charset="0"/>
                <a:ea typeface="Source Sans Pro" panose="020B0503030403020204" pitchFamily="34" charset="0"/>
                <a:cs typeface="Avenir"/>
                <a:sym typeface="Avenir"/>
              </a:rPr>
              <a:t>Recorrido del comprador (</a:t>
            </a:r>
            <a:r>
              <a:rPr lang="es-ES" sz="4000" b="1" dirty="0" err="1">
                <a:solidFill>
                  <a:schemeClr val="lt1"/>
                </a:solidFill>
                <a:latin typeface="Source Sans Pro" panose="020B0503030403020204" pitchFamily="34" charset="0"/>
                <a:ea typeface="Source Sans Pro" panose="020B0503030403020204" pitchFamily="34" charset="0"/>
                <a:cs typeface="Avenir"/>
                <a:sym typeface="Avenir"/>
              </a:rPr>
              <a:t>buyer’s</a:t>
            </a:r>
            <a:r>
              <a:rPr lang="es-ES" sz="4000" b="1" dirty="0">
                <a:solidFill>
                  <a:schemeClr val="lt1"/>
                </a:solidFill>
                <a:latin typeface="Source Sans Pro" panose="020B0503030403020204" pitchFamily="34" charset="0"/>
                <a:ea typeface="Source Sans Pro" panose="020B0503030403020204" pitchFamily="34" charset="0"/>
                <a:cs typeface="Avenir"/>
                <a:sym typeface="Avenir"/>
              </a:rPr>
              <a:t> </a:t>
            </a:r>
            <a:r>
              <a:rPr lang="es-ES" sz="4000" b="1" dirty="0" err="1">
                <a:solidFill>
                  <a:schemeClr val="lt1"/>
                </a:solidFill>
                <a:latin typeface="Source Sans Pro" panose="020B0503030403020204" pitchFamily="34" charset="0"/>
                <a:ea typeface="Source Sans Pro" panose="020B0503030403020204" pitchFamily="34" charset="0"/>
                <a:cs typeface="Avenir"/>
                <a:sym typeface="Avenir"/>
              </a:rPr>
              <a:t>journey</a:t>
            </a:r>
            <a:r>
              <a:rPr lang="es-ES" sz="4000" b="1" dirty="0">
                <a:solidFill>
                  <a:schemeClr val="lt1"/>
                </a:solidFill>
                <a:latin typeface="Source Sans Pro" panose="020B0503030403020204" pitchFamily="34" charset="0"/>
                <a:ea typeface="Source Sans Pro" panose="020B0503030403020204" pitchFamily="34" charset="0"/>
                <a:cs typeface="Avenir"/>
                <a:sym typeface="Avenir"/>
              </a:rPr>
              <a:t>)</a:t>
            </a:r>
            <a:endParaRPr sz="4000" b="1" dirty="0">
              <a:solidFill>
                <a:schemeClr val="lt1"/>
              </a:solidFill>
              <a:latin typeface="Source Sans Pro" panose="020B0503030403020204" pitchFamily="34" charset="0"/>
              <a:ea typeface="Source Sans Pro" panose="020B0503030403020204" pitchFamily="34" charset="0"/>
              <a:cs typeface="Avenir"/>
              <a:sym typeface="Avenir"/>
            </a:endParaRPr>
          </a:p>
        </p:txBody>
      </p:sp>
      <p:cxnSp>
        <p:nvCxnSpPr>
          <p:cNvPr id="136" name="Google Shape;136;p4">
            <a:extLst>
              <a:ext uri="{FF2B5EF4-FFF2-40B4-BE49-F238E27FC236}">
                <a16:creationId xmlns:a16="http://schemas.microsoft.com/office/drawing/2014/main" id="{30FC3A41-DAE8-0ECF-1AA4-5E4DD33F4DF3}"/>
              </a:ext>
            </a:extLst>
          </p:cNvPr>
          <p:cNvCxnSpPr/>
          <p:nvPr/>
        </p:nvCxnSpPr>
        <p:spPr>
          <a:xfrm>
            <a:off x="1013329" y="2615207"/>
            <a:ext cx="267181" cy="0"/>
          </a:xfrm>
          <a:prstGeom prst="straightConnector1">
            <a:avLst/>
          </a:prstGeom>
          <a:noFill/>
          <a:ln w="38100" cap="flat" cmpd="sng">
            <a:solidFill>
              <a:srgbClr val="3CAA4E"/>
            </a:solidFill>
            <a:prstDash val="solid"/>
            <a:miter lim="800000"/>
            <a:headEnd type="none" w="sm" len="sm"/>
            <a:tailEnd type="none" w="sm" len="sm"/>
          </a:ln>
        </p:spPr>
      </p:cxnSp>
      <p:pic>
        <p:nvPicPr>
          <p:cNvPr id="138" name="Google Shape;138;p4">
            <a:extLst>
              <a:ext uri="{FF2B5EF4-FFF2-40B4-BE49-F238E27FC236}">
                <a16:creationId xmlns:a16="http://schemas.microsoft.com/office/drawing/2014/main" id="{C20ABB57-0515-9E68-3A2B-CD8E9D6C8910}"/>
              </a:ext>
            </a:extLst>
          </p:cNvPr>
          <p:cNvPicPr preferRelativeResize="0"/>
          <p:nvPr/>
        </p:nvPicPr>
        <p:blipFill rotWithShape="1">
          <a:blip r:embed="rId5">
            <a:alphaModFix/>
          </a:blip>
          <a:srcRect l="6425" t="22410" r="7441" b="21479"/>
          <a:stretch/>
        </p:blipFill>
        <p:spPr>
          <a:xfrm>
            <a:off x="371477" y="297698"/>
            <a:ext cx="1427162" cy="625396"/>
          </a:xfrm>
          <a:prstGeom prst="rect">
            <a:avLst/>
          </a:prstGeom>
          <a:noFill/>
          <a:ln>
            <a:noFill/>
          </a:ln>
        </p:spPr>
      </p:pic>
      <p:pic>
        <p:nvPicPr>
          <p:cNvPr id="139" name="Google Shape;139;p4">
            <a:extLst>
              <a:ext uri="{FF2B5EF4-FFF2-40B4-BE49-F238E27FC236}">
                <a16:creationId xmlns:a16="http://schemas.microsoft.com/office/drawing/2014/main" id="{2B9C7A41-E18C-B960-DF60-3E5E30D0BECA}"/>
              </a:ext>
            </a:extLst>
          </p:cNvPr>
          <p:cNvPicPr preferRelativeResize="0"/>
          <p:nvPr/>
        </p:nvPicPr>
        <p:blipFill rotWithShape="1">
          <a:blip r:embed="rId5">
            <a:alphaModFix/>
          </a:blip>
          <a:srcRect l="5837" t="23866" r="6110" b="20317"/>
          <a:stretch/>
        </p:blipFill>
        <p:spPr>
          <a:xfrm>
            <a:off x="4624637" y="6098313"/>
            <a:ext cx="1064911" cy="454101"/>
          </a:xfrm>
          <a:prstGeom prst="rect">
            <a:avLst/>
          </a:prstGeom>
          <a:noFill/>
          <a:ln>
            <a:noFill/>
          </a:ln>
        </p:spPr>
      </p:pic>
      <p:pic>
        <p:nvPicPr>
          <p:cNvPr id="140" name="Google Shape;140;p4">
            <a:extLst>
              <a:ext uri="{FF2B5EF4-FFF2-40B4-BE49-F238E27FC236}">
                <a16:creationId xmlns:a16="http://schemas.microsoft.com/office/drawing/2014/main" id="{3A0A5AD8-71B7-0F08-1397-1325B743C682}"/>
              </a:ext>
            </a:extLst>
          </p:cNvPr>
          <p:cNvPicPr preferRelativeResize="0"/>
          <p:nvPr/>
        </p:nvPicPr>
        <p:blipFill rotWithShape="1">
          <a:blip r:embed="rId6">
            <a:alphaModFix/>
          </a:blip>
          <a:srcRect l="10475" t="14726" r="9434" b="17815"/>
          <a:stretch/>
        </p:blipFill>
        <p:spPr>
          <a:xfrm>
            <a:off x="397570" y="6081651"/>
            <a:ext cx="1436020" cy="487424"/>
          </a:xfrm>
          <a:prstGeom prst="rect">
            <a:avLst/>
          </a:prstGeom>
          <a:noFill/>
          <a:ln>
            <a:noFill/>
          </a:ln>
        </p:spPr>
      </p:pic>
      <p:pic>
        <p:nvPicPr>
          <p:cNvPr id="141" name="Google Shape;141;p4">
            <a:extLst>
              <a:ext uri="{FF2B5EF4-FFF2-40B4-BE49-F238E27FC236}">
                <a16:creationId xmlns:a16="http://schemas.microsoft.com/office/drawing/2014/main" id="{F05F8787-93E2-0BE3-730C-7FC9643CB31C}"/>
              </a:ext>
            </a:extLst>
          </p:cNvPr>
          <p:cNvPicPr preferRelativeResize="0"/>
          <p:nvPr/>
        </p:nvPicPr>
        <p:blipFill rotWithShape="1">
          <a:blip r:embed="rId7">
            <a:alphaModFix/>
          </a:blip>
          <a:srcRect/>
          <a:stretch/>
        </p:blipFill>
        <p:spPr>
          <a:xfrm>
            <a:off x="2217930" y="6067319"/>
            <a:ext cx="2070211" cy="516074"/>
          </a:xfrm>
          <a:prstGeom prst="rect">
            <a:avLst/>
          </a:prstGeom>
          <a:noFill/>
          <a:ln>
            <a:noFill/>
          </a:ln>
        </p:spPr>
      </p:pic>
      <p:pic>
        <p:nvPicPr>
          <p:cNvPr id="142" name="Google Shape;142;p4">
            <a:extLst>
              <a:ext uri="{FF2B5EF4-FFF2-40B4-BE49-F238E27FC236}">
                <a16:creationId xmlns:a16="http://schemas.microsoft.com/office/drawing/2014/main" id="{FA1A7A2E-0126-30DA-D000-1CB3AA3BECEE}"/>
              </a:ext>
            </a:extLst>
          </p:cNvPr>
          <p:cNvPicPr preferRelativeResize="0"/>
          <p:nvPr/>
        </p:nvPicPr>
        <p:blipFill rotWithShape="1">
          <a:blip r:embed="rId8">
            <a:alphaModFix/>
          </a:blip>
          <a:srcRect l="6215" t="43574" r="8292" b="20962"/>
          <a:stretch/>
        </p:blipFill>
        <p:spPr>
          <a:xfrm>
            <a:off x="6026030" y="6098313"/>
            <a:ext cx="1622580" cy="454100"/>
          </a:xfrm>
          <a:prstGeom prst="rect">
            <a:avLst/>
          </a:prstGeom>
          <a:noFill/>
          <a:ln>
            <a:noFill/>
          </a:ln>
        </p:spPr>
      </p:pic>
      <p:sp>
        <p:nvSpPr>
          <p:cNvPr id="143" name="Google Shape;143;p4">
            <a:extLst>
              <a:ext uri="{FF2B5EF4-FFF2-40B4-BE49-F238E27FC236}">
                <a16:creationId xmlns:a16="http://schemas.microsoft.com/office/drawing/2014/main" id="{E37B08E6-0F6B-8C3B-BBDC-A960E45389F3}"/>
              </a:ext>
            </a:extLst>
          </p:cNvPr>
          <p:cNvSpPr txBox="1"/>
          <p:nvPr/>
        </p:nvSpPr>
        <p:spPr>
          <a:xfrm>
            <a:off x="9834778" y="6347078"/>
            <a:ext cx="1908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PE" dirty="0">
                <a:solidFill>
                  <a:schemeClr val="lt1"/>
                </a:solidFill>
              </a:rPr>
              <a:t>cbs.coop</a:t>
            </a:r>
            <a:endParaRPr lang="es-PE" dirty="0"/>
          </a:p>
        </p:txBody>
      </p:sp>
      <p:sp>
        <p:nvSpPr>
          <p:cNvPr id="2" name="Google Shape;167;p6">
            <a:extLst>
              <a:ext uri="{FF2B5EF4-FFF2-40B4-BE49-F238E27FC236}">
                <a16:creationId xmlns:a16="http://schemas.microsoft.com/office/drawing/2014/main" id="{09900ECD-76C0-68AF-8877-C7F6005F6421}"/>
              </a:ext>
            </a:extLst>
          </p:cNvPr>
          <p:cNvSpPr txBox="1"/>
          <p:nvPr/>
        </p:nvSpPr>
        <p:spPr>
          <a:xfrm>
            <a:off x="1013329" y="2776301"/>
            <a:ext cx="5082671" cy="3167303"/>
          </a:xfrm>
          <a:prstGeom prst="rect">
            <a:avLst/>
          </a:prstGeom>
          <a:noFill/>
          <a:ln>
            <a:noFill/>
          </a:ln>
        </p:spPr>
        <p:txBody>
          <a:bodyPr spcFirstLastPara="1" wrap="square" lIns="0" tIns="146300" rIns="0" bIns="0" anchor="t" anchorCtr="0">
            <a:noAutofit/>
          </a:bodyPr>
          <a:lstStyle/>
          <a:p>
            <a:pPr lvl="0"/>
            <a:r>
              <a:rPr lang="es-ES" sz="1600" b="1" dirty="0">
                <a:solidFill>
                  <a:srgbClr val="F2F2F2"/>
                </a:solidFill>
                <a:latin typeface="Source Sans Pro" panose="020B0503030403020204" pitchFamily="34" charset="0"/>
                <a:ea typeface="Source Sans Pro" panose="020B0503030403020204" pitchFamily="34" charset="0"/>
              </a:rPr>
              <a:t>ETAPAS DEL BUYER’S JOURNEY</a:t>
            </a:r>
          </a:p>
          <a:p>
            <a:pPr lvl="0"/>
            <a:r>
              <a:rPr lang="es-ES" sz="1600" b="1" dirty="0">
                <a:solidFill>
                  <a:srgbClr val="F2F2F2"/>
                </a:solidFill>
                <a:latin typeface="Source Sans Pro" panose="020B0503030403020204" pitchFamily="34" charset="0"/>
                <a:ea typeface="Source Sans Pro" panose="020B0503030403020204" pitchFamily="34" charset="0"/>
              </a:rPr>
              <a:t>Reconocimiento/descubrimiento</a:t>
            </a:r>
            <a:r>
              <a:rPr lang="es-ES" sz="1600" dirty="0">
                <a:solidFill>
                  <a:srgbClr val="F2F2F2"/>
                </a:solidFill>
                <a:latin typeface="Source Sans Pro" panose="020B0503030403020204" pitchFamily="34" charset="0"/>
                <a:ea typeface="Source Sans Pro" panose="020B0503030403020204" pitchFamily="34" charset="0"/>
              </a:rPr>
              <a:t>: El consumidor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se da cuenta</a:t>
            </a:r>
            <a:r>
              <a:rPr lang="es-ES" sz="1600" dirty="0">
                <a:solidFill>
                  <a:srgbClr val="F2F2F2"/>
                </a:solidFill>
                <a:latin typeface="Source Sans Pro" panose="020B0503030403020204" pitchFamily="34" charset="0"/>
                <a:ea typeface="Source Sans Pro" panose="020B0503030403020204" pitchFamily="34" charset="0"/>
              </a:rPr>
              <a:t> de que tiene una necesidad.</a:t>
            </a:r>
          </a:p>
          <a:p>
            <a:pPr lvl="0"/>
            <a:endParaRPr lang="es-ES" sz="1600" dirty="0">
              <a:solidFill>
                <a:srgbClr val="F2F2F2"/>
              </a:solidFill>
              <a:latin typeface="Source Sans Pro" panose="020B0503030403020204" pitchFamily="34" charset="0"/>
              <a:ea typeface="Source Sans Pro" panose="020B0503030403020204" pitchFamily="34" charset="0"/>
            </a:endParaRPr>
          </a:p>
          <a:p>
            <a:pPr lvl="0"/>
            <a:r>
              <a:rPr lang="es-ES" sz="1600" b="1" dirty="0">
                <a:solidFill>
                  <a:srgbClr val="F2F2F2"/>
                </a:solidFill>
                <a:latin typeface="Source Sans Pro" panose="020B0503030403020204" pitchFamily="34" charset="0"/>
                <a:ea typeface="Source Sans Pro" panose="020B0503030403020204" pitchFamily="34" charset="0"/>
              </a:rPr>
              <a:t>Consideración</a:t>
            </a:r>
            <a:r>
              <a:rPr lang="es-ES" sz="1600" dirty="0">
                <a:solidFill>
                  <a:srgbClr val="F2F2F2"/>
                </a:solidFill>
                <a:latin typeface="Source Sans Pro" panose="020B0503030403020204" pitchFamily="34" charset="0"/>
                <a:ea typeface="Source Sans Pro" panose="020B0503030403020204" pitchFamily="34" charset="0"/>
              </a:rPr>
              <a:t>: El consumidor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investiga diferentes opciones</a:t>
            </a:r>
            <a:r>
              <a:rPr lang="es-ES" sz="1600" dirty="0">
                <a:solidFill>
                  <a:srgbClr val="F2F2F2"/>
                </a:solidFill>
                <a:latin typeface="Source Sans Pro" panose="020B0503030403020204" pitchFamily="34" charset="0"/>
                <a:ea typeface="Source Sans Pro" panose="020B0503030403020204" pitchFamily="34" charset="0"/>
              </a:rPr>
              <a:t> para satisfacer su necesidad.</a:t>
            </a:r>
          </a:p>
          <a:p>
            <a:pPr lvl="0"/>
            <a:endParaRPr lang="es-ES" sz="1600" dirty="0">
              <a:solidFill>
                <a:srgbClr val="F2F2F2"/>
              </a:solidFill>
              <a:latin typeface="Source Sans Pro" panose="020B0503030403020204" pitchFamily="34" charset="0"/>
              <a:ea typeface="Source Sans Pro" panose="020B0503030403020204" pitchFamily="34" charset="0"/>
            </a:endParaRPr>
          </a:p>
          <a:p>
            <a:pPr lvl="0"/>
            <a:r>
              <a:rPr lang="es-ES" sz="1600" b="1" dirty="0">
                <a:solidFill>
                  <a:srgbClr val="F2F2F2"/>
                </a:solidFill>
                <a:latin typeface="Source Sans Pro" panose="020B0503030403020204" pitchFamily="34" charset="0"/>
                <a:ea typeface="Source Sans Pro" panose="020B0503030403020204" pitchFamily="34" charset="0"/>
              </a:rPr>
              <a:t>Decisión</a:t>
            </a:r>
            <a:r>
              <a:rPr lang="es-ES" sz="1600" dirty="0">
                <a:solidFill>
                  <a:srgbClr val="F2F2F2"/>
                </a:solidFill>
                <a:latin typeface="Source Sans Pro" panose="020B0503030403020204" pitchFamily="34" charset="0"/>
                <a:ea typeface="Source Sans Pro" panose="020B0503030403020204" pitchFamily="34" charset="0"/>
              </a:rPr>
              <a:t>: El consumidor </a:t>
            </a:r>
            <a:r>
              <a:rPr lang="es-ES" sz="1600" dirty="0">
                <a:solidFill>
                  <a:srgbClr val="F2F2F2"/>
                </a:solidFill>
                <a:highlight>
                  <a:srgbClr val="008080"/>
                </a:highlight>
                <a:latin typeface="Source Sans Pro" panose="020B0503030403020204" pitchFamily="34" charset="0"/>
                <a:ea typeface="Source Sans Pro" panose="020B0503030403020204" pitchFamily="34" charset="0"/>
              </a:rPr>
              <a:t>decide qué producto comprar para satisfacer su necesidad</a:t>
            </a:r>
            <a:r>
              <a:rPr lang="es-ES" sz="1600" dirty="0">
                <a:solidFill>
                  <a:srgbClr val="F2F2F2"/>
                </a:solidFill>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114223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000"/>
                                        <p:tgtEl>
                                          <p:spTgt spid="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1119</Words>
  <Application>Microsoft Office PowerPoint</Application>
  <PresentationFormat>Panorámica</PresentationFormat>
  <Paragraphs>135</Paragraphs>
  <Slides>17</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Calibri</vt:lpstr>
      <vt:lpstr>Source Sans Pro</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ZenBook</dc:creator>
  <cp:lastModifiedBy>Kennedy Monzon Aguilar</cp:lastModifiedBy>
  <cp:revision>11</cp:revision>
  <dcterms:created xsi:type="dcterms:W3CDTF">2022-11-23T21:33:11Z</dcterms:created>
  <dcterms:modified xsi:type="dcterms:W3CDTF">2024-02-21T00:22:01Z</dcterms:modified>
</cp:coreProperties>
</file>